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4"/>
  </p:notesMasterIdLst>
  <p:sldIdLst>
    <p:sldId id="263" r:id="rId2"/>
    <p:sldId id="264" r:id="rId3"/>
    <p:sldId id="274" r:id="rId4"/>
    <p:sldId id="295" r:id="rId5"/>
    <p:sldId id="275" r:id="rId6"/>
    <p:sldId id="277" r:id="rId7"/>
    <p:sldId id="296" r:id="rId8"/>
    <p:sldId id="284" r:id="rId9"/>
    <p:sldId id="288" r:id="rId10"/>
    <p:sldId id="289" r:id="rId11"/>
    <p:sldId id="290" r:id="rId12"/>
    <p:sldId id="278" r:id="rId13"/>
    <p:sldId id="280" r:id="rId14"/>
    <p:sldId id="282" r:id="rId15"/>
    <p:sldId id="292" r:id="rId16"/>
    <p:sldId id="291" r:id="rId17"/>
    <p:sldId id="293" r:id="rId18"/>
    <p:sldId id="294" r:id="rId19"/>
    <p:sldId id="265" r:id="rId20"/>
    <p:sldId id="283" r:id="rId21"/>
    <p:sldId id="261" r:id="rId22"/>
    <p:sldId id="29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4D"/>
    <a:srgbClr val="E2E2E2"/>
    <a:srgbClr val="FF662B"/>
    <a:srgbClr val="99CCFF"/>
    <a:srgbClr val="66CCFF"/>
    <a:srgbClr val="E8FAFC"/>
    <a:srgbClr val="0066CC"/>
    <a:srgbClr val="005AB4"/>
    <a:srgbClr val="0180FF"/>
    <a:srgbClr val="25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84" autoAdjust="0"/>
    <p:restoredTop sz="94783" autoAdjust="0"/>
  </p:normalViewPr>
  <p:slideViewPr>
    <p:cSldViewPr>
      <p:cViewPr varScale="1">
        <p:scale>
          <a:sx n="109" d="100"/>
          <a:sy n="109" d="100"/>
        </p:scale>
        <p:origin x="10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0495CC-93C3-4731-B98C-455AB8151175}" type="datetimeFigureOut">
              <a:rPr lang="ru-RU"/>
              <a:pPr>
                <a:defRPr/>
              </a:pPr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0406510-BAAF-4544-9907-1926907A35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524D-4239-4F89-9B1F-85EFD59700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462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4BA2-100B-49DC-B876-DB94BF5337A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58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E1BF-6BC3-4D4C-B896-84139251CC3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06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524D-4239-4F89-9B1F-85EFD59700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677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524D-4239-4F89-9B1F-85EFD59700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40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B40-C453-4FB7-B1B4-01F59AFB260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39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0865-0AB6-4D8E-B18E-6CF8A9DB015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83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310F-07C1-4A61-B0CE-EBA7397A542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054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9D49-BDFB-4B36-AAE0-359B9E6DA72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864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02F6-4CBC-47D8-97DF-F9978705A4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42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14BB-19EE-4D5F-B4DE-81F79EBDC96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81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C524D-4239-4F89-9B1F-85EFD59700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751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/>
          </p:cNvSpPr>
          <p:nvPr/>
        </p:nvSpPr>
        <p:spPr bwMode="auto">
          <a:xfrm>
            <a:off x="479376" y="2781300"/>
            <a:ext cx="1123324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31314D"/>
                </a:solidFill>
              </a:rPr>
              <a:t>КОНСТРУИРОВАНИЕ  АЛГОРИТМОВ</a:t>
            </a:r>
          </a:p>
        </p:txBody>
      </p:sp>
      <p:sp>
        <p:nvSpPr>
          <p:cNvPr id="3075" name="Подзаголовок 2"/>
          <p:cNvSpPr>
            <a:spLocks/>
          </p:cNvSpPr>
          <p:nvPr/>
        </p:nvSpPr>
        <p:spPr bwMode="auto">
          <a:xfrm>
            <a:off x="479376" y="4076700"/>
            <a:ext cx="1123324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3600" b="1" dirty="0">
                <a:solidFill>
                  <a:srgbClr val="FF662B"/>
                </a:solidFill>
              </a:rPr>
              <a:t>ОСНОВЫ АЛГОРИТМИЗАЦИИ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6" name="Group 108"/>
          <p:cNvGraphicFramePr>
            <a:graphicFrameLocks noGrp="1"/>
          </p:cNvGraphicFramePr>
          <p:nvPr/>
        </p:nvGraphicFramePr>
        <p:xfrm>
          <a:off x="3309938" y="3071813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480171" y="1143000"/>
            <a:ext cx="11233246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4.Возвращение Робота в коридор в исходную точку:</a:t>
            </a:r>
            <a:r>
              <a:rPr lang="ru-RU" altLang="ru-RU" dirty="0"/>
              <a:t> </a:t>
            </a: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2095501" y="1500188"/>
            <a:ext cx="8208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24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влево</a:t>
            </a:r>
          </a:p>
          <a:p>
            <a:pPr algn="l" eaLnBrk="1" hangingPunct="1"/>
            <a:r>
              <a:rPr lang="ru-RU" altLang="ru-RU" sz="2400" b="1" dirty="0" err="1"/>
              <a:t>нц</a:t>
            </a:r>
            <a:r>
              <a:rPr lang="ru-RU" altLang="ru-RU" sz="2400" b="1" dirty="0"/>
              <a:t> пока</a:t>
            </a:r>
            <a:r>
              <a:rPr lang="ru-RU" altLang="ru-RU" sz="2400" dirty="0"/>
              <a:t> клетка закрашена</a:t>
            </a:r>
          </a:p>
          <a:p>
            <a:pPr algn="l" eaLnBrk="1" hangingPunct="1"/>
            <a:r>
              <a:rPr lang="ru-RU" altLang="ru-RU" sz="2400" dirty="0"/>
              <a:t>   влево</a:t>
            </a:r>
          </a:p>
          <a:p>
            <a:pPr algn="l" eaLnBrk="1" hangingPunct="1"/>
            <a:r>
              <a:rPr lang="ru-RU" altLang="ru-RU" sz="2400" b="1" dirty="0" err="1"/>
              <a:t>кц</a:t>
            </a:r>
            <a:endParaRPr lang="ru-RU" altLang="ru-RU" sz="2400" b="1" dirty="0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80171" y="4365626"/>
            <a:ext cx="112332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5. По команде </a:t>
            </a:r>
            <a:r>
              <a:rPr lang="ru-RU" altLang="ru-RU" sz="2200" b="1" i="1" dirty="0">
                <a:ea typeface="Arial Unicode MS" pitchFamily="34" charset="-128"/>
              </a:rPr>
              <a:t>закрасить</a:t>
            </a:r>
            <a:r>
              <a:rPr lang="ru-RU" altLang="ru-RU" sz="2200" dirty="0"/>
              <a:t> Робот закрашивает исходную точку.  </a:t>
            </a:r>
          </a:p>
        </p:txBody>
      </p:sp>
      <p:pic>
        <p:nvPicPr>
          <p:cNvPr id="12343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8328026" y="2636838"/>
            <a:ext cx="963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449" name="Group 161"/>
          <p:cNvGraphicFramePr>
            <a:graphicFrameLocks noGrp="1"/>
          </p:cNvGraphicFramePr>
          <p:nvPr/>
        </p:nvGraphicFramePr>
        <p:xfrm>
          <a:off x="3287713" y="5013325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501" name="Group 213"/>
          <p:cNvGraphicFramePr>
            <a:graphicFrameLocks noGrp="1"/>
          </p:cNvGraphicFramePr>
          <p:nvPr/>
        </p:nvGraphicFramePr>
        <p:xfrm>
          <a:off x="3287713" y="5013325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395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5880101" y="4508500"/>
            <a:ext cx="963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480170" y="298947"/>
            <a:ext cx="11233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1314D"/>
                </a:solidFill>
              </a:rPr>
              <a:t>Детализация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плана действий Робота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59259E-6 L -0.19896 0.002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4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1991544" y="888397"/>
            <a:ext cx="7104062" cy="584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алг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 err="1"/>
              <a:t>нач</a:t>
            </a:r>
            <a:endParaRPr lang="ru-RU" altLang="ru-RU" sz="2200" b="1" dirty="0"/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влево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нц</a:t>
            </a:r>
            <a:r>
              <a:rPr lang="ru-RU" altLang="ru-RU" sz="2200" b="1" dirty="0"/>
              <a:t> пока</a:t>
            </a:r>
            <a:r>
              <a:rPr lang="ru-RU" altLang="ru-RU" sz="2200" dirty="0"/>
              <a:t> сверху стена </a:t>
            </a:r>
            <a:r>
              <a:rPr lang="ru-RU" altLang="ru-RU" sz="2200" b="1" dirty="0"/>
              <a:t>и</a:t>
            </a:r>
            <a:r>
              <a:rPr lang="ru-RU" altLang="ru-RU" sz="2200" dirty="0"/>
              <a:t> снизу стена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   закрасить; влево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</a:t>
            </a:r>
            <a:r>
              <a:rPr lang="ru-RU" altLang="ru-RU" sz="2200" b="1" dirty="0" err="1"/>
              <a:t>кц</a:t>
            </a:r>
            <a:endParaRPr lang="ru-RU" altLang="ru-RU" sz="2200" b="1" dirty="0"/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	  вправо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нц</a:t>
            </a:r>
            <a:r>
              <a:rPr lang="ru-RU" altLang="ru-RU" sz="2200" b="1" dirty="0"/>
              <a:t> пока</a:t>
            </a:r>
            <a:r>
              <a:rPr lang="ru-RU" altLang="ru-RU" sz="2200" dirty="0"/>
              <a:t> клетка закрашена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	  вправо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кц</a:t>
            </a:r>
            <a:endParaRPr lang="ru-RU" altLang="ru-RU" sz="2200" b="1" dirty="0"/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   вправо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нц</a:t>
            </a:r>
            <a:r>
              <a:rPr lang="ru-RU" altLang="ru-RU" sz="2200" b="1" dirty="0"/>
              <a:t> пока</a:t>
            </a:r>
            <a:r>
              <a:rPr lang="ru-RU" altLang="ru-RU" sz="2200" dirty="0"/>
              <a:t> сверху стена </a:t>
            </a:r>
            <a:r>
              <a:rPr lang="ru-RU" altLang="ru-RU" sz="2200" b="1" dirty="0"/>
              <a:t>и</a:t>
            </a:r>
            <a:r>
              <a:rPr lang="ru-RU" altLang="ru-RU" sz="2200" dirty="0"/>
              <a:t> снизу стена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    закрасить; вправо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кц</a:t>
            </a:r>
            <a:endParaRPr lang="ru-RU" altLang="ru-RU" sz="2200" b="1" dirty="0"/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   влево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нц</a:t>
            </a:r>
            <a:r>
              <a:rPr lang="ru-RU" altLang="ru-RU" sz="2200" b="1" dirty="0"/>
              <a:t> пока</a:t>
            </a:r>
            <a:r>
              <a:rPr lang="ru-RU" altLang="ru-RU" sz="2200" dirty="0"/>
              <a:t> клетка закрашена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   влево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   </a:t>
            </a:r>
            <a:r>
              <a:rPr lang="ru-RU" altLang="ru-RU" sz="2200" b="1" dirty="0" err="1"/>
              <a:t>кц</a:t>
            </a:r>
            <a:endParaRPr lang="ru-RU" altLang="ru-RU" sz="2200" b="1" dirty="0"/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dirty="0"/>
              <a:t>      закрасить</a:t>
            </a:r>
          </a:p>
          <a:p>
            <a:pPr algn="l" eaLnBrk="1" hangingPunct="1">
              <a:lnSpc>
                <a:spcPct val="85000"/>
              </a:lnSpc>
            </a:pPr>
            <a:r>
              <a:rPr lang="ru-RU" altLang="ru-RU" sz="2200" b="1" dirty="0"/>
              <a:t>кон</a:t>
            </a:r>
          </a:p>
        </p:txBody>
      </p:sp>
      <p:sp>
        <p:nvSpPr>
          <p:cNvPr id="13315" name="Text Box 58"/>
          <p:cNvSpPr txBox="1">
            <a:spLocks noChangeArrowheads="1"/>
          </p:cNvSpPr>
          <p:nvPr/>
        </p:nvSpPr>
        <p:spPr bwMode="auto">
          <a:xfrm>
            <a:off x="479376" y="332656"/>
            <a:ext cx="1123324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Программа для Робота</a:t>
            </a:r>
          </a:p>
        </p:txBody>
      </p:sp>
      <p:pic>
        <p:nvPicPr>
          <p:cNvPr id="13316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/>
          <a:stretch>
            <a:fillRect/>
          </a:stretch>
        </p:blipFill>
        <p:spPr bwMode="auto">
          <a:xfrm>
            <a:off x="8694575" y="1592424"/>
            <a:ext cx="19288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0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0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0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0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0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0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0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0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0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02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0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0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0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02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023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023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023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023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023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023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/>
          </p:cNvSpPr>
          <p:nvPr/>
        </p:nvSpPr>
        <p:spPr bwMode="auto">
          <a:xfrm>
            <a:off x="515889" y="338645"/>
            <a:ext cx="1123324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Вспомогательный алгоритм 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515889" y="1106742"/>
            <a:ext cx="1123324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b="1" i="1" dirty="0">
                <a:solidFill>
                  <a:srgbClr val="FF662B"/>
                </a:solidFill>
              </a:rPr>
              <a:t>Вспомогательный алгоритм</a:t>
            </a:r>
            <a:r>
              <a:rPr lang="ru-RU" altLang="ru-RU" sz="2200" dirty="0"/>
              <a:t> - алгоритм, целиком используемый в составе другого алгоритма.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943475" y="2276476"/>
            <a:ext cx="1728788" cy="1223963"/>
            <a:chOff x="2154" y="1434"/>
            <a:chExt cx="1089" cy="771"/>
          </a:xfrm>
        </p:grpSpPr>
        <p:sp>
          <p:nvSpPr>
            <p:cNvPr id="14343" name="Line 8"/>
            <p:cNvSpPr>
              <a:spLocks noChangeShapeType="1"/>
            </p:cNvSpPr>
            <p:nvPr/>
          </p:nvSpPr>
          <p:spPr bwMode="auto">
            <a:xfrm rot="10800000">
              <a:off x="2699" y="1434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AutoShape 7"/>
            <p:cNvSpPr>
              <a:spLocks noChangeArrowheads="1"/>
            </p:cNvSpPr>
            <p:nvPr/>
          </p:nvSpPr>
          <p:spPr bwMode="auto">
            <a:xfrm>
              <a:off x="2154" y="1615"/>
              <a:ext cx="1089" cy="409"/>
            </a:xfrm>
            <a:prstGeom prst="flowChartPredefinedProcess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216275" y="3789364"/>
            <a:ext cx="55435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200" dirty="0"/>
              <a:t>Блок «предопределённый процесс»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15889" y="4792663"/>
            <a:ext cx="1123324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dirty="0"/>
              <a:t>Вспомогательный алгоритм делает структуру алгоритма более простой </a:t>
            </a:r>
            <a:r>
              <a:rPr lang="ru-RU" altLang="ru-RU" sz="2200" dirty="0" smtClean="0"/>
              <a:t>и </a:t>
            </a:r>
            <a:r>
              <a:rPr lang="ru-RU" altLang="ru-RU" sz="2200" dirty="0"/>
              <a:t>понятной.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024564" y="3214689"/>
            <a:ext cx="2928937" cy="20716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2711450" y="3429001"/>
            <a:ext cx="3067050" cy="1643063"/>
          </a:xfrm>
          <a:prstGeom prst="righ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033" name="Заголовок 2"/>
          <p:cNvSpPr>
            <a:spLocks/>
          </p:cNvSpPr>
          <p:nvPr/>
        </p:nvSpPr>
        <p:spPr bwMode="auto">
          <a:xfrm>
            <a:off x="479377" y="425451"/>
            <a:ext cx="1123324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Алгоритм вычисления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степени 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135188" y="908050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altLang="ru-RU" sz="2200" dirty="0"/>
              <a:t> =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200" dirty="0"/>
              <a:t>, где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200" dirty="0"/>
              <a:t> - целое число,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 </a:t>
            </a:r>
            <a:r>
              <a:rPr lang="ru-RU" altLang="ru-RU" sz="2200" dirty="0"/>
              <a:t> 0.</a:t>
            </a: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5838826" y="971551"/>
          <a:ext cx="3603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Формула" r:id="rId3" imgW="139700" imgH="139700" progId="Equation.3">
                  <p:embed/>
                </p:oleObj>
              </mc:Choice>
              <mc:Fallback>
                <p:oleObj name="Формула" r:id="rId3" imgW="139700" imgH="139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6" y="971551"/>
                        <a:ext cx="3603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4381501" y="1857375"/>
          <a:ext cx="28797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Формула" r:id="rId5" imgW="1460160" imgH="482400" progId="Equation.3">
                  <p:embed/>
                </p:oleObj>
              </mc:Choice>
              <mc:Fallback>
                <p:oleObj name="Формула" r:id="rId5" imgW="146016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1" y="1857375"/>
                        <a:ext cx="28797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1" y="2500314"/>
            <a:ext cx="31035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ru-RU" altLang="ru-RU" sz="2200"/>
          </a:p>
          <a:p>
            <a:pPr algn="just" eaLnBrk="1" hangingPunct="1"/>
            <a:endParaRPr lang="ru-RU" altLang="ru-RU" sz="2200"/>
          </a:p>
          <a:p>
            <a:pPr algn="just" eaLnBrk="1" hangingPunct="1"/>
            <a:endParaRPr lang="ru-RU" altLang="ru-RU" sz="2200"/>
          </a:p>
          <a:p>
            <a:pPr algn="just" eaLnBrk="1" hangingPunct="1"/>
            <a:r>
              <a:rPr lang="en-US" altLang="ru-RU" sz="2200"/>
              <a:t>          </a:t>
            </a:r>
            <a:r>
              <a:rPr lang="ru-RU" altLang="ru-RU" sz="2200"/>
              <a:t>  1</a:t>
            </a:r>
            <a:r>
              <a:rPr lang="en-US" altLang="ru-RU" sz="2200"/>
              <a:t> </a:t>
            </a:r>
            <a:r>
              <a:rPr lang="ru-RU" altLang="ru-RU" sz="2200"/>
              <a:t>  при 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200"/>
              <a:t> = 0</a:t>
            </a:r>
            <a:endParaRPr lang="ru-RU" altLang="ru-RU" sz="2200"/>
          </a:p>
          <a:p>
            <a:pPr algn="just" eaLnBrk="1" hangingPunct="1"/>
            <a:r>
              <a:rPr lang="ru-RU" altLang="ru-RU" sz="2200"/>
              <a:t>            </a:t>
            </a:r>
            <a:r>
              <a:rPr lang="en-US" altLang="ru-RU" sz="2200"/>
              <a:t>a</a:t>
            </a:r>
            <a:r>
              <a:rPr lang="en-US" altLang="ru-RU" sz="2200" baseline="30000"/>
              <a:t>x  </a:t>
            </a:r>
            <a:r>
              <a:rPr lang="ru-RU" altLang="ru-RU" sz="2200" baseline="30000"/>
              <a:t> </a:t>
            </a:r>
            <a:r>
              <a:rPr lang="ru-RU" altLang="ru-RU" sz="2200"/>
              <a:t>при 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200"/>
              <a:t> &gt;0,</a:t>
            </a:r>
            <a:endParaRPr lang="ru-RU" altLang="ru-RU" sz="2200"/>
          </a:p>
          <a:p>
            <a:pPr algn="just" eaLnBrk="1" hangingPunct="1"/>
            <a:r>
              <a:rPr lang="en-US" altLang="ru-RU" sz="2200"/>
              <a:t>y </a:t>
            </a:r>
            <a:r>
              <a:rPr lang="ru-RU" altLang="ru-RU" sz="2200"/>
              <a:t>=</a:t>
            </a:r>
            <a:endParaRPr lang="en-US" altLang="ru-RU" sz="2200"/>
          </a:p>
          <a:p>
            <a:pPr algn="just" eaLnBrk="1" hangingPunct="1"/>
            <a:r>
              <a:rPr lang="ru-RU" altLang="ru-RU" sz="2200"/>
              <a:t>                 при </a:t>
            </a:r>
            <a:r>
              <a:rPr lang="en-US" alt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ru-RU" sz="2200"/>
              <a:t> &lt;0.</a:t>
            </a:r>
            <a:endParaRPr lang="ru-RU" altLang="ru-RU" sz="2200"/>
          </a:p>
        </p:txBody>
      </p:sp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2997201" y="3857626"/>
          <a:ext cx="13684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Формула" r:id="rId7" imgW="787320" imgH="469800" progId="Equation.3">
                  <p:embed/>
                </p:oleObj>
              </mc:Choice>
              <mc:Fallback>
                <p:oleObj name="Формула" r:id="rId7" imgW="787320" imgH="469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1" y="3857626"/>
                        <a:ext cx="13684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AutoShape 17"/>
          <p:cNvSpPr>
            <a:spLocks/>
          </p:cNvSpPr>
          <p:nvPr/>
        </p:nvSpPr>
        <p:spPr bwMode="auto">
          <a:xfrm>
            <a:off x="6810376" y="3429001"/>
            <a:ext cx="73025" cy="1655763"/>
          </a:xfrm>
          <a:prstGeom prst="leftBrace">
            <a:avLst>
              <a:gd name="adj1" fmla="val 18894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6881813" y="4143376"/>
          <a:ext cx="6858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Формула" r:id="rId9" imgW="406080" imgH="469800" progId="Equation.3">
                  <p:embed/>
                </p:oleObj>
              </mc:Choice>
              <mc:Fallback>
                <p:oleObj name="Формула" r:id="rId9" imgW="406080" imgH="469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4143376"/>
                        <a:ext cx="68580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024063" y="5643563"/>
            <a:ext cx="8280400" cy="87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dirty="0"/>
              <a:t>Обозначим алгоритм возведения числа в степень </a:t>
            </a:r>
            <a:r>
              <a:rPr lang="en-US" alt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 n, y</a:t>
            </a:r>
            <a:r>
              <a:rPr lang="en-US" altLang="ru-RU" sz="2200" b="1" i="1" dirty="0"/>
              <a:t>).</a:t>
            </a:r>
            <a:endParaRPr lang="ru-RU" altLang="ru-RU" sz="2200" b="1" i="1" dirty="0"/>
          </a:p>
          <a:p>
            <a:pPr algn="just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dirty="0"/>
              <a:t>Это вспомогательный алгоритм.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063750" y="1484314"/>
            <a:ext cx="8280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200" dirty="0"/>
              <a:t>По определению степени с целым показателем: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7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7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76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46"/>
          <p:cNvSpPr txBox="1">
            <a:spLocks noChangeArrowheads="1"/>
          </p:cNvSpPr>
          <p:nvPr/>
        </p:nvSpPr>
        <p:spPr bwMode="auto">
          <a:xfrm>
            <a:off x="479376" y="249734"/>
            <a:ext cx="112332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1314D"/>
                </a:solidFill>
              </a:rPr>
              <a:t>Блок-схема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решения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задачи:</a:t>
            </a:r>
          </a:p>
        </p:txBody>
      </p:sp>
      <p:grpSp>
        <p:nvGrpSpPr>
          <p:cNvPr id="2" name="Group 486"/>
          <p:cNvGrpSpPr>
            <a:grpSpLocks/>
          </p:cNvGrpSpPr>
          <p:nvPr/>
        </p:nvGrpSpPr>
        <p:grpSpPr bwMode="auto">
          <a:xfrm>
            <a:off x="2855640" y="908720"/>
            <a:ext cx="6840537" cy="5694362"/>
            <a:chOff x="1066" y="527"/>
            <a:chExt cx="4309" cy="3587"/>
          </a:xfrm>
        </p:grpSpPr>
        <p:sp>
          <p:nvSpPr>
            <p:cNvPr id="15364" name="Line 487"/>
            <p:cNvSpPr>
              <a:spLocks noChangeShapeType="1"/>
            </p:cNvSpPr>
            <p:nvPr/>
          </p:nvSpPr>
          <p:spPr bwMode="auto">
            <a:xfrm>
              <a:off x="1519" y="1480"/>
              <a:ext cx="0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Line 488"/>
            <p:cNvSpPr>
              <a:spLocks noChangeShapeType="1"/>
            </p:cNvSpPr>
            <p:nvPr/>
          </p:nvSpPr>
          <p:spPr bwMode="auto">
            <a:xfrm rot="-5400000">
              <a:off x="3833" y="936"/>
              <a:ext cx="0" cy="19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Line 489"/>
            <p:cNvSpPr>
              <a:spLocks noChangeShapeType="1"/>
            </p:cNvSpPr>
            <p:nvPr/>
          </p:nvSpPr>
          <p:spPr bwMode="auto">
            <a:xfrm rot="-5400000">
              <a:off x="2699" y="300"/>
              <a:ext cx="0" cy="23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Line 490"/>
            <p:cNvSpPr>
              <a:spLocks noChangeShapeType="1"/>
            </p:cNvSpPr>
            <p:nvPr/>
          </p:nvSpPr>
          <p:spPr bwMode="auto">
            <a:xfrm>
              <a:off x="2789" y="754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AutoShape 491"/>
            <p:cNvSpPr>
              <a:spLocks noChangeArrowheads="1"/>
            </p:cNvSpPr>
            <p:nvPr/>
          </p:nvSpPr>
          <p:spPr bwMode="auto">
            <a:xfrm>
              <a:off x="2381" y="527"/>
              <a:ext cx="862" cy="230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Начало </a:t>
              </a:r>
            </a:p>
          </p:txBody>
        </p:sp>
        <p:sp>
          <p:nvSpPr>
            <p:cNvPr id="15369" name="AutoShape 492"/>
            <p:cNvSpPr>
              <a:spLocks noChangeArrowheads="1"/>
            </p:cNvSpPr>
            <p:nvPr/>
          </p:nvSpPr>
          <p:spPr bwMode="auto">
            <a:xfrm>
              <a:off x="2835" y="3430"/>
              <a:ext cx="905" cy="272"/>
            </a:xfrm>
            <a:prstGeom prst="flowChartInputOutput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 </a:t>
              </a:r>
              <a:endPara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0" name="Text Box 493"/>
            <p:cNvSpPr txBox="1">
              <a:spLocks noChangeArrowheads="1"/>
            </p:cNvSpPr>
            <p:nvPr/>
          </p:nvSpPr>
          <p:spPr bwMode="auto">
            <a:xfrm>
              <a:off x="3016" y="1752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altLang="ru-RU" sz="1600"/>
                <a:t>да</a:t>
              </a:r>
            </a:p>
          </p:txBody>
        </p:sp>
        <p:sp>
          <p:nvSpPr>
            <p:cNvPr id="15371" name="Text Box 494"/>
            <p:cNvSpPr txBox="1">
              <a:spLocks noChangeArrowheads="1"/>
            </p:cNvSpPr>
            <p:nvPr/>
          </p:nvSpPr>
          <p:spPr bwMode="auto">
            <a:xfrm>
              <a:off x="3379" y="1298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altLang="ru-RU" sz="1600"/>
                <a:t>нет</a:t>
              </a:r>
            </a:p>
          </p:txBody>
        </p:sp>
        <p:sp>
          <p:nvSpPr>
            <p:cNvPr id="15372" name="AutoShape 495"/>
            <p:cNvSpPr>
              <a:spLocks noChangeArrowheads="1"/>
            </p:cNvSpPr>
            <p:nvPr/>
          </p:nvSpPr>
          <p:spPr bwMode="auto">
            <a:xfrm>
              <a:off x="2290" y="2341"/>
              <a:ext cx="1089" cy="409"/>
            </a:xfrm>
            <a:prstGeom prst="flowChartPredefinedProcess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 (a, x, y)</a:t>
              </a:r>
              <a:endPara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3" name="AutoShape 496"/>
            <p:cNvSpPr>
              <a:spLocks noChangeArrowheads="1"/>
            </p:cNvSpPr>
            <p:nvPr/>
          </p:nvSpPr>
          <p:spPr bwMode="auto">
            <a:xfrm>
              <a:off x="2336" y="890"/>
              <a:ext cx="905" cy="272"/>
            </a:xfrm>
            <a:prstGeom prst="flowChartInputOutput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a, x</a:t>
              </a:r>
              <a:endPara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4" name="AutoShape 497"/>
            <p:cNvSpPr>
              <a:spLocks noChangeArrowheads="1"/>
            </p:cNvSpPr>
            <p:nvPr/>
          </p:nvSpPr>
          <p:spPr bwMode="auto">
            <a:xfrm>
              <a:off x="2245" y="1298"/>
              <a:ext cx="1089" cy="363"/>
            </a:xfrm>
            <a:prstGeom prst="flowChartDecision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ru-RU"/>
                <a:t>= 0</a:t>
              </a:r>
              <a:endPara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5" name="Rectangle 498"/>
            <p:cNvSpPr>
              <a:spLocks noChangeArrowheads="1"/>
            </p:cNvSpPr>
            <p:nvPr/>
          </p:nvSpPr>
          <p:spPr bwMode="auto">
            <a:xfrm>
              <a:off x="1066" y="1752"/>
              <a:ext cx="908" cy="27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ru-RU"/>
                <a:t> := 1</a:t>
              </a:r>
              <a:endParaRPr lang="ru-RU" altLang="ru-RU"/>
            </a:p>
          </p:txBody>
        </p:sp>
        <p:sp>
          <p:nvSpPr>
            <p:cNvPr id="15376" name="AutoShape 499"/>
            <p:cNvSpPr>
              <a:spLocks noChangeArrowheads="1"/>
            </p:cNvSpPr>
            <p:nvPr/>
          </p:nvSpPr>
          <p:spPr bwMode="auto">
            <a:xfrm>
              <a:off x="2835" y="3884"/>
              <a:ext cx="862" cy="230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Конец </a:t>
              </a:r>
            </a:p>
          </p:txBody>
        </p:sp>
        <p:sp>
          <p:nvSpPr>
            <p:cNvPr id="15377" name="AutoShape 500"/>
            <p:cNvSpPr>
              <a:spLocks noChangeArrowheads="1"/>
            </p:cNvSpPr>
            <p:nvPr/>
          </p:nvSpPr>
          <p:spPr bwMode="auto">
            <a:xfrm>
              <a:off x="3334" y="1752"/>
              <a:ext cx="1088" cy="363"/>
            </a:xfrm>
            <a:prstGeom prst="flowChartDecision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ru-RU"/>
                <a:t>&gt; 0</a:t>
              </a:r>
              <a:endPara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8" name="AutoShape 501"/>
            <p:cNvSpPr>
              <a:spLocks noChangeArrowheads="1"/>
            </p:cNvSpPr>
            <p:nvPr/>
          </p:nvSpPr>
          <p:spPr bwMode="auto">
            <a:xfrm>
              <a:off x="4286" y="2341"/>
              <a:ext cx="1089" cy="409"/>
            </a:xfrm>
            <a:prstGeom prst="flowChartPredefinedProcess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 (</a:t>
              </a:r>
              <a:r>
                <a:rPr lang="en-US" alt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1/</a:t>
              </a:r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a, </a:t>
              </a:r>
              <a:r>
                <a:rPr lang="ru-RU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x, y)</a:t>
              </a:r>
              <a:endParaRPr lang="ru-RU" altLang="ru-RU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79" name="Line 502"/>
            <p:cNvSpPr>
              <a:spLocks noChangeShapeType="1"/>
            </p:cNvSpPr>
            <p:nvPr/>
          </p:nvSpPr>
          <p:spPr bwMode="auto">
            <a:xfrm>
              <a:off x="3878" y="1480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Line 503"/>
            <p:cNvSpPr>
              <a:spLocks noChangeShapeType="1"/>
            </p:cNvSpPr>
            <p:nvPr/>
          </p:nvSpPr>
          <p:spPr bwMode="auto">
            <a:xfrm>
              <a:off x="4830" y="1933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Line 504"/>
            <p:cNvSpPr>
              <a:spLocks noChangeShapeType="1"/>
            </p:cNvSpPr>
            <p:nvPr/>
          </p:nvSpPr>
          <p:spPr bwMode="auto">
            <a:xfrm>
              <a:off x="2835" y="1933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2" name="Line 505"/>
            <p:cNvSpPr>
              <a:spLocks noChangeShapeType="1"/>
            </p:cNvSpPr>
            <p:nvPr/>
          </p:nvSpPr>
          <p:spPr bwMode="auto">
            <a:xfrm>
              <a:off x="2835" y="2750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3" name="Line 506"/>
            <p:cNvSpPr>
              <a:spLocks noChangeShapeType="1"/>
            </p:cNvSpPr>
            <p:nvPr/>
          </p:nvSpPr>
          <p:spPr bwMode="auto">
            <a:xfrm>
              <a:off x="4830" y="275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Line 507"/>
            <p:cNvSpPr>
              <a:spLocks noChangeShapeType="1"/>
            </p:cNvSpPr>
            <p:nvPr/>
          </p:nvSpPr>
          <p:spPr bwMode="auto">
            <a:xfrm>
              <a:off x="3651" y="3022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508"/>
            <p:cNvSpPr>
              <a:spLocks noChangeShapeType="1"/>
            </p:cNvSpPr>
            <p:nvPr/>
          </p:nvSpPr>
          <p:spPr bwMode="auto">
            <a:xfrm rot="-5400000">
              <a:off x="4240" y="2524"/>
              <a:ext cx="0" cy="11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Line 509"/>
            <p:cNvSpPr>
              <a:spLocks noChangeShapeType="1"/>
            </p:cNvSpPr>
            <p:nvPr/>
          </p:nvSpPr>
          <p:spPr bwMode="auto">
            <a:xfrm rot="-5400000">
              <a:off x="3243" y="2614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510"/>
            <p:cNvSpPr>
              <a:spLocks noChangeShapeType="1"/>
            </p:cNvSpPr>
            <p:nvPr/>
          </p:nvSpPr>
          <p:spPr bwMode="auto">
            <a:xfrm rot="-5400000">
              <a:off x="3470" y="3067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Line 511"/>
            <p:cNvSpPr>
              <a:spLocks noChangeShapeType="1"/>
            </p:cNvSpPr>
            <p:nvPr/>
          </p:nvSpPr>
          <p:spPr bwMode="auto">
            <a:xfrm rot="-5400000">
              <a:off x="2404" y="2364"/>
              <a:ext cx="0" cy="17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Line 512"/>
            <p:cNvSpPr>
              <a:spLocks noChangeShapeType="1"/>
            </p:cNvSpPr>
            <p:nvPr/>
          </p:nvSpPr>
          <p:spPr bwMode="auto">
            <a:xfrm>
              <a:off x="3288" y="3249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Text Box 513"/>
            <p:cNvSpPr txBox="1">
              <a:spLocks noChangeArrowheads="1"/>
            </p:cNvSpPr>
            <p:nvPr/>
          </p:nvSpPr>
          <p:spPr bwMode="auto">
            <a:xfrm>
              <a:off x="1882" y="1298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altLang="ru-RU" sz="1600"/>
                <a:t>да</a:t>
              </a:r>
            </a:p>
          </p:txBody>
        </p:sp>
        <p:sp>
          <p:nvSpPr>
            <p:cNvPr id="15391" name="Text Box 514"/>
            <p:cNvSpPr txBox="1">
              <a:spLocks noChangeArrowheads="1"/>
            </p:cNvSpPr>
            <p:nvPr/>
          </p:nvSpPr>
          <p:spPr bwMode="auto">
            <a:xfrm>
              <a:off x="4377" y="1752"/>
              <a:ext cx="317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altLang="ru-RU" sz="1600"/>
                <a:t>нет</a:t>
              </a:r>
            </a:p>
          </p:txBody>
        </p:sp>
        <p:sp>
          <p:nvSpPr>
            <p:cNvPr id="15392" name="Line 515"/>
            <p:cNvSpPr>
              <a:spLocks noChangeShapeType="1"/>
            </p:cNvSpPr>
            <p:nvPr/>
          </p:nvSpPr>
          <p:spPr bwMode="auto">
            <a:xfrm>
              <a:off x="3288" y="3702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79376" y="2214563"/>
            <a:ext cx="1123324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i="1" dirty="0">
                <a:solidFill>
                  <a:srgbClr val="FF662B"/>
                </a:solidFill>
              </a:rPr>
              <a:t>Формальные параметры </a:t>
            </a:r>
            <a:r>
              <a:rPr lang="ru-RU" altLang="ru-RU" sz="2800" dirty="0"/>
              <a:t>используются при описании алгоритма.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800" b="1" i="1" dirty="0">
                <a:solidFill>
                  <a:srgbClr val="FF662B"/>
                </a:solidFill>
              </a:rPr>
              <a:t>Фактические параметры </a:t>
            </a:r>
            <a:r>
              <a:rPr lang="ru-RU" altLang="ru-RU" sz="2800" dirty="0"/>
              <a:t>- те величины, для которых будет исполнен вспомогательный алгоритм.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Типы, количество и порядок следования формальных и фактических параметров должны совпадать.</a:t>
            </a:r>
          </a:p>
        </p:txBody>
      </p:sp>
      <p:sp>
        <p:nvSpPr>
          <p:cNvPr id="16387" name="Заголовок 2"/>
          <p:cNvSpPr>
            <a:spLocks/>
          </p:cNvSpPr>
          <p:nvPr/>
        </p:nvSpPr>
        <p:spPr bwMode="auto">
          <a:xfrm>
            <a:off x="479376" y="692696"/>
            <a:ext cx="1123324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Формальные и </a:t>
            </a:r>
            <a:r>
              <a:rPr lang="ru-RU" altLang="ru-RU" sz="4400" b="1" dirty="0" smtClean="0">
                <a:solidFill>
                  <a:srgbClr val="31314D"/>
                </a:solidFill>
              </a:rPr>
              <a:t>фактические параметры</a:t>
            </a:r>
            <a:endParaRPr lang="ru-RU" altLang="ru-RU" sz="4400" b="1" dirty="0">
              <a:solidFill>
                <a:srgbClr val="31314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79376" y="409254"/>
            <a:ext cx="11233248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Схема вызова вспомогательного алгоритма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719514" y="1389064"/>
            <a:ext cx="5616575" cy="4897437"/>
            <a:chOff x="1338" y="935"/>
            <a:chExt cx="3538" cy="3085"/>
          </a:xfrm>
        </p:grpSpPr>
        <p:sp>
          <p:nvSpPr>
            <p:cNvPr id="17412" name="Rectangle 23"/>
            <p:cNvSpPr>
              <a:spLocks noChangeArrowheads="1"/>
            </p:cNvSpPr>
            <p:nvPr/>
          </p:nvSpPr>
          <p:spPr bwMode="auto">
            <a:xfrm>
              <a:off x="1519" y="935"/>
              <a:ext cx="2858" cy="1451"/>
            </a:xfrm>
            <a:prstGeom prst="rect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2000" b="1"/>
                <a:t>Основной алгоритм</a:t>
              </a:r>
            </a:p>
            <a:p>
              <a:pPr eaLnBrk="1" hangingPunct="1"/>
              <a:endParaRPr lang="ru-RU" altLang="ru-RU"/>
            </a:p>
            <a:p>
              <a:pPr eaLnBrk="1" hangingPunct="1"/>
              <a:endParaRPr lang="ru-RU" altLang="ru-RU"/>
            </a:p>
            <a:p>
              <a:pPr eaLnBrk="1" hangingPunct="1"/>
              <a:endParaRPr lang="ru-RU" altLang="ru-RU"/>
            </a:p>
            <a:p>
              <a:pPr eaLnBrk="1" hangingPunct="1"/>
              <a:endParaRPr lang="ru-RU" altLang="ru-RU"/>
            </a:p>
            <a:p>
              <a:pPr eaLnBrk="1" hangingPunct="1"/>
              <a:endParaRPr lang="ru-RU" altLang="ru-RU"/>
            </a:p>
            <a:p>
              <a:pPr eaLnBrk="1" hangingPunct="1"/>
              <a:endParaRPr lang="ru-RU" altLang="ru-RU"/>
            </a:p>
            <a:p>
              <a:pPr eaLnBrk="1" hangingPunct="1"/>
              <a:r>
                <a:rPr lang="ru-RU" altLang="ru-RU"/>
                <a:t>…</a:t>
              </a:r>
            </a:p>
          </p:txBody>
        </p:sp>
        <p:sp>
          <p:nvSpPr>
            <p:cNvPr id="17413" name="AutoShape 24"/>
            <p:cNvSpPr>
              <a:spLocks noChangeArrowheads="1"/>
            </p:cNvSpPr>
            <p:nvPr/>
          </p:nvSpPr>
          <p:spPr bwMode="auto">
            <a:xfrm>
              <a:off x="1701" y="1389"/>
              <a:ext cx="2404" cy="772"/>
            </a:xfrm>
            <a:prstGeom prst="flowChartPredefined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Имя вспомогательного</a:t>
              </a:r>
            </a:p>
            <a:p>
              <a:pPr eaLnBrk="1" hangingPunct="1"/>
              <a:r>
                <a:rPr lang="ru-RU" altLang="ru-RU" b="1"/>
                <a:t>алгоритма </a:t>
              </a:r>
              <a:r>
                <a:rPr lang="ru-RU" altLang="ru-RU"/>
                <a:t>(список</a:t>
              </a:r>
            </a:p>
            <a:p>
              <a:pPr eaLnBrk="1" hangingPunct="1"/>
              <a:r>
                <a:rPr lang="ru-RU" altLang="ru-RU"/>
                <a:t>фактических параметров)</a:t>
              </a:r>
            </a:p>
            <a:p>
              <a:pPr eaLnBrk="1" hangingPunct="1"/>
              <a:endParaRPr lang="ru-RU" altLang="ru-RU"/>
            </a:p>
          </p:txBody>
        </p:sp>
        <p:sp>
          <p:nvSpPr>
            <p:cNvPr id="17414" name="Rectangle 25"/>
            <p:cNvSpPr>
              <a:spLocks noChangeArrowheads="1"/>
            </p:cNvSpPr>
            <p:nvPr/>
          </p:nvSpPr>
          <p:spPr bwMode="auto">
            <a:xfrm>
              <a:off x="1530" y="2882"/>
              <a:ext cx="2903" cy="998"/>
            </a:xfrm>
            <a:prstGeom prst="rect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ru-RU" altLang="ru-RU" sz="2000" b="1"/>
                <a:t>Вспомогательный алгоритм</a:t>
              </a:r>
            </a:p>
            <a:p>
              <a:pPr eaLnBrk="1" hangingPunct="1">
                <a:lnSpc>
                  <a:spcPct val="90000"/>
                </a:lnSpc>
              </a:pPr>
              <a:endParaRPr lang="ru-RU" altLang="ru-RU" sz="2000"/>
            </a:p>
            <a:p>
              <a:pPr eaLnBrk="1" hangingPunct="1">
                <a:lnSpc>
                  <a:spcPct val="90000"/>
                </a:lnSpc>
              </a:pPr>
              <a:r>
                <a:rPr lang="ru-RU" altLang="ru-RU"/>
                <a:t>Формальные аргументы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ru-RU" altLang="ru-RU"/>
                <a:t>Формальные аргументы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ru-RU" altLang="ru-RU"/>
                <a:t>…</a:t>
              </a:r>
            </a:p>
          </p:txBody>
        </p:sp>
        <p:sp>
          <p:nvSpPr>
            <p:cNvPr id="17415" name="Line 26"/>
            <p:cNvSpPr>
              <a:spLocks noChangeShapeType="1"/>
            </p:cNvSpPr>
            <p:nvPr/>
          </p:nvSpPr>
          <p:spPr bwMode="auto">
            <a:xfrm>
              <a:off x="2925" y="1253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Line 27"/>
            <p:cNvSpPr>
              <a:spLocks noChangeShapeType="1"/>
            </p:cNvSpPr>
            <p:nvPr/>
          </p:nvSpPr>
          <p:spPr bwMode="auto">
            <a:xfrm>
              <a:off x="2925" y="1934"/>
              <a:ext cx="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Line 28"/>
            <p:cNvSpPr>
              <a:spLocks noChangeShapeType="1"/>
            </p:cNvSpPr>
            <p:nvPr/>
          </p:nvSpPr>
          <p:spPr bwMode="auto">
            <a:xfrm>
              <a:off x="2925" y="211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Line 29"/>
            <p:cNvSpPr>
              <a:spLocks noChangeShapeType="1"/>
            </p:cNvSpPr>
            <p:nvPr/>
          </p:nvSpPr>
          <p:spPr bwMode="auto">
            <a:xfrm rot="-5400000">
              <a:off x="3901" y="1048"/>
              <a:ext cx="0" cy="19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Line 30"/>
            <p:cNvSpPr>
              <a:spLocks noChangeShapeType="1"/>
            </p:cNvSpPr>
            <p:nvPr/>
          </p:nvSpPr>
          <p:spPr bwMode="auto">
            <a:xfrm rot="-5400000">
              <a:off x="3742" y="1298"/>
              <a:ext cx="0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Line 31"/>
            <p:cNvSpPr>
              <a:spLocks noChangeShapeType="1"/>
            </p:cNvSpPr>
            <p:nvPr/>
          </p:nvSpPr>
          <p:spPr bwMode="auto">
            <a:xfrm rot="-5400000">
              <a:off x="2948" y="913"/>
              <a:ext cx="0" cy="32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Line 32"/>
            <p:cNvSpPr>
              <a:spLocks noChangeShapeType="1"/>
            </p:cNvSpPr>
            <p:nvPr/>
          </p:nvSpPr>
          <p:spPr bwMode="auto">
            <a:xfrm rot="-5400000">
              <a:off x="3901" y="1728"/>
              <a:ext cx="0" cy="19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Line 33"/>
            <p:cNvSpPr>
              <a:spLocks noChangeShapeType="1"/>
            </p:cNvSpPr>
            <p:nvPr/>
          </p:nvSpPr>
          <p:spPr bwMode="auto">
            <a:xfrm>
              <a:off x="2925" y="2704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34"/>
            <p:cNvSpPr>
              <a:spLocks noChangeShapeType="1"/>
            </p:cNvSpPr>
            <p:nvPr/>
          </p:nvSpPr>
          <p:spPr bwMode="auto">
            <a:xfrm>
              <a:off x="4558" y="2115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Line 35"/>
            <p:cNvSpPr>
              <a:spLocks noChangeShapeType="1"/>
            </p:cNvSpPr>
            <p:nvPr/>
          </p:nvSpPr>
          <p:spPr bwMode="auto">
            <a:xfrm>
              <a:off x="4876" y="2024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Line 36"/>
            <p:cNvSpPr>
              <a:spLocks noChangeShapeType="1"/>
            </p:cNvSpPr>
            <p:nvPr/>
          </p:nvSpPr>
          <p:spPr bwMode="auto">
            <a:xfrm>
              <a:off x="1338" y="2523"/>
              <a:ext cx="0" cy="14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Line 37"/>
            <p:cNvSpPr>
              <a:spLocks noChangeShapeType="1"/>
            </p:cNvSpPr>
            <p:nvPr/>
          </p:nvSpPr>
          <p:spPr bwMode="auto">
            <a:xfrm rot="-5400000">
              <a:off x="2155" y="3203"/>
              <a:ext cx="0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Line 38"/>
            <p:cNvSpPr>
              <a:spLocks noChangeShapeType="1"/>
            </p:cNvSpPr>
            <p:nvPr/>
          </p:nvSpPr>
          <p:spPr bwMode="auto">
            <a:xfrm>
              <a:off x="2971" y="3884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79376" y="2571751"/>
            <a:ext cx="749009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2400" b="1" u="sng" dirty="0">
                <a:solidFill>
                  <a:srgbClr val="FF662B"/>
                </a:solidFill>
              </a:rPr>
              <a:t>Пример.</a:t>
            </a:r>
            <a:r>
              <a:rPr lang="ru-RU" altLang="ru-RU" sz="2400" dirty="0">
                <a:solidFill>
                  <a:srgbClr val="FF662B"/>
                </a:solidFill>
              </a:rPr>
              <a:t> </a:t>
            </a:r>
            <a:r>
              <a:rPr lang="ru-RU" altLang="ru-RU" sz="2400" dirty="0"/>
              <a:t>Алгоритм вычисления степени с натуральным показателем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/>
              <a:t> для любого вещественного числа 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а, </a:t>
            </a:r>
            <a:r>
              <a:rPr lang="ru-RU" altLang="ru-RU" sz="2400" dirty="0"/>
              <a:t>представленный </a:t>
            </a:r>
            <a:r>
              <a:rPr lang="ru-RU" altLang="ru-RU" sz="2400" dirty="0" smtClean="0"/>
              <a:t>в </a:t>
            </a:r>
            <a:r>
              <a:rPr lang="ru-RU" altLang="ru-RU" sz="2400" dirty="0"/>
              <a:t>виде рекурсивного алгоритма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79376" y="260350"/>
            <a:ext cx="112332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1314D"/>
                </a:solidFill>
              </a:rPr>
              <a:t>Рекурсивный алгоритм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328248" y="2017336"/>
            <a:ext cx="2447925" cy="4248150"/>
            <a:chOff x="2018" y="1344"/>
            <a:chExt cx="1542" cy="2676"/>
          </a:xfrm>
        </p:grpSpPr>
        <p:sp>
          <p:nvSpPr>
            <p:cNvPr id="18438" name="Line 8"/>
            <p:cNvSpPr>
              <a:spLocks noChangeShapeType="1"/>
            </p:cNvSpPr>
            <p:nvPr/>
          </p:nvSpPr>
          <p:spPr bwMode="auto">
            <a:xfrm flipH="1">
              <a:off x="2790" y="1616"/>
              <a:ext cx="0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AutoShape 6"/>
            <p:cNvSpPr>
              <a:spLocks noChangeArrowheads="1"/>
            </p:cNvSpPr>
            <p:nvPr/>
          </p:nvSpPr>
          <p:spPr bwMode="auto">
            <a:xfrm>
              <a:off x="2291" y="1344"/>
              <a:ext cx="953" cy="272"/>
            </a:xfrm>
            <a:prstGeom prst="flowChartTerminator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Начало </a:t>
              </a:r>
            </a:p>
          </p:txBody>
        </p:sp>
        <p:sp>
          <p:nvSpPr>
            <p:cNvPr id="18440" name="AutoShape 7"/>
            <p:cNvSpPr>
              <a:spLocks noChangeArrowheads="1"/>
            </p:cNvSpPr>
            <p:nvPr/>
          </p:nvSpPr>
          <p:spPr bwMode="auto">
            <a:xfrm>
              <a:off x="2336" y="1797"/>
              <a:ext cx="905" cy="272"/>
            </a:xfrm>
            <a:prstGeom prst="flowChartInputOutput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a, n</a:t>
              </a:r>
              <a:endParaRPr lang="ru-RU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1" name="AutoShape 10"/>
            <p:cNvSpPr>
              <a:spLocks noChangeArrowheads="1"/>
            </p:cNvSpPr>
            <p:nvPr/>
          </p:nvSpPr>
          <p:spPr bwMode="auto">
            <a:xfrm>
              <a:off x="2018" y="2296"/>
              <a:ext cx="1542" cy="409"/>
            </a:xfrm>
            <a:prstGeom prst="flowChartPredefinedProcess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2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ru-RU" dirty="0"/>
                <a:t> (</a:t>
              </a:r>
              <a:r>
                <a:rPr lang="en-US" altLang="ru-RU" sz="2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a, n-</a:t>
              </a:r>
              <a:r>
                <a:rPr lang="en-US" altLang="ru-RU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ru-RU" sz="2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,y</a:t>
              </a:r>
              <a:r>
                <a:rPr lang="en-US" altLang="ru-RU" dirty="0"/>
                <a:t>)</a:t>
              </a:r>
              <a:endParaRPr lang="ru-RU" altLang="ru-RU" dirty="0"/>
            </a:p>
          </p:txBody>
        </p:sp>
        <p:sp>
          <p:nvSpPr>
            <p:cNvPr id="18442" name="Rectangle 11"/>
            <p:cNvSpPr>
              <a:spLocks noChangeArrowheads="1"/>
            </p:cNvSpPr>
            <p:nvPr/>
          </p:nvSpPr>
          <p:spPr bwMode="auto">
            <a:xfrm>
              <a:off x="2246" y="2840"/>
              <a:ext cx="1088" cy="27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2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 :=a*y</a:t>
              </a:r>
              <a:endParaRPr lang="ru-RU" altLang="ru-RU" sz="22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3" name="AutoShape 12"/>
            <p:cNvSpPr>
              <a:spLocks noChangeArrowheads="1"/>
            </p:cNvSpPr>
            <p:nvPr/>
          </p:nvSpPr>
          <p:spPr bwMode="auto">
            <a:xfrm>
              <a:off x="2291" y="3294"/>
              <a:ext cx="952" cy="272"/>
            </a:xfrm>
            <a:prstGeom prst="flowChartInputOutput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US" altLang="ru-RU" sz="2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ru-RU" altLang="ru-RU" sz="22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4" name="AutoShape 13"/>
            <p:cNvSpPr>
              <a:spLocks noChangeArrowheads="1"/>
            </p:cNvSpPr>
            <p:nvPr/>
          </p:nvSpPr>
          <p:spPr bwMode="auto">
            <a:xfrm>
              <a:off x="2291" y="3748"/>
              <a:ext cx="953" cy="272"/>
            </a:xfrm>
            <a:prstGeom prst="flowChartTerminator">
              <a:avLst/>
            </a:prstGeom>
            <a:noFill/>
            <a:ln w="38100">
              <a:solidFill>
                <a:srgbClr val="018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Конец </a:t>
              </a:r>
            </a:p>
          </p:txBody>
        </p:sp>
      </p:grp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479376" y="1029791"/>
            <a:ext cx="112332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7675" eaLnBrk="1" hangingPunct="1"/>
            <a:r>
              <a:rPr lang="ru-RU" altLang="ru-RU" sz="2400" dirty="0"/>
              <a:t>Алгоритм, в котором прямо или косвенно содержится ссылка на него же как на вспомогательный алгоритм, называют </a:t>
            </a:r>
            <a:r>
              <a:rPr lang="ru-RU" altLang="ru-RU" sz="2400" b="1" i="1" dirty="0">
                <a:solidFill>
                  <a:srgbClr val="FF662B"/>
                </a:solidFill>
              </a:rPr>
              <a:t>рекурсивным</a:t>
            </a:r>
            <a:r>
              <a:rPr lang="ru-RU" altLang="ru-RU" sz="2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515095" y="343666"/>
            <a:ext cx="1123324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Снежинка Коха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15095" y="908050"/>
            <a:ext cx="1123324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7675" algn="just" eaLnBrk="1" hangingPunct="1">
              <a:spcBef>
                <a:spcPct val="50000"/>
              </a:spcBef>
            </a:pPr>
            <a:r>
              <a:rPr lang="ru-RU" altLang="ru-RU" sz="2200" b="1" u="sng" dirty="0">
                <a:solidFill>
                  <a:srgbClr val="FF662B"/>
                </a:solidFill>
              </a:rPr>
              <a:t>Пример.</a:t>
            </a:r>
            <a:r>
              <a:rPr lang="ru-RU" altLang="ru-RU" sz="2200" dirty="0">
                <a:solidFill>
                  <a:srgbClr val="FF662B"/>
                </a:solidFill>
              </a:rPr>
              <a:t> </a:t>
            </a:r>
            <a:r>
              <a:rPr lang="ru-RU" altLang="ru-RU" sz="2200" dirty="0"/>
              <a:t>Рассмотрим алгоритм построения геометрической фигуры, которая называется снежинкой Коха. Шаг процедуры построения состоит в замене средней трети каждого из имеющихся отрезков двумя новыми той же длины.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15095" y="5694025"/>
            <a:ext cx="11233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7675" eaLnBrk="1" hangingPunct="1">
              <a:spcBef>
                <a:spcPct val="50000"/>
              </a:spcBef>
            </a:pPr>
            <a:r>
              <a:rPr lang="ru-RU" altLang="ru-RU" sz="2200" dirty="0"/>
              <a:t>С каждым шагом фигура становится всё причудливее. Граница снежинки Коха - положение кривой после выполнения бесконечного числа шагов.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08241" y="2133845"/>
            <a:ext cx="3384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i="1" dirty="0"/>
              <a:t>Начальное положение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696188" y="2509750"/>
            <a:ext cx="25923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i="1" dirty="0"/>
              <a:t>Первый шаг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828501" y="2715283"/>
            <a:ext cx="25923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i="1" dirty="0"/>
              <a:t>Второй шаг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320086" y="2605465"/>
            <a:ext cx="25923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i="1" dirty="0"/>
              <a:t>Третий шаг</a:t>
            </a:r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938" y="3161506"/>
            <a:ext cx="20097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28" y="2994819"/>
            <a:ext cx="20764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326" y="2836463"/>
            <a:ext cx="2162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6" y="2740610"/>
            <a:ext cx="24003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4" name="Picture 38" descr="http://fractalworld.xaoc.ru/images/snowflake3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8651">
            <a:off x="9068070" y="2762805"/>
            <a:ext cx="2882900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  <p:bldP spid="19467" grpId="0"/>
      <p:bldP spid="19467" grpId="1"/>
      <p:bldP spid="19468" grpId="0"/>
      <p:bldP spid="19468" grpId="1"/>
      <p:bldP spid="19470" grpId="0"/>
      <p:bldP spid="19470" grpId="1"/>
      <p:bldP spid="19471" grpId="0"/>
      <p:bldP spid="1947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2"/>
          <p:cNvSpPr>
            <a:spLocks/>
          </p:cNvSpPr>
          <p:nvPr/>
        </p:nvSpPr>
        <p:spPr bwMode="auto">
          <a:xfrm>
            <a:off x="515889" y="363828"/>
            <a:ext cx="1123324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 dirty="0">
                <a:solidFill>
                  <a:srgbClr val="FF662B"/>
                </a:solidFill>
              </a:rPr>
              <a:t>Самое главное</a:t>
            </a:r>
          </a:p>
        </p:txBody>
      </p:sp>
      <p:sp>
        <p:nvSpPr>
          <p:cNvPr id="21628" name="Text Box 124"/>
          <p:cNvSpPr txBox="1">
            <a:spLocks noChangeArrowheads="1"/>
          </p:cNvSpPr>
          <p:nvPr/>
        </p:nvSpPr>
        <p:spPr bwMode="auto">
          <a:xfrm>
            <a:off x="515889" y="1052736"/>
            <a:ext cx="11233248" cy="5262979"/>
          </a:xfrm>
          <a:prstGeom prst="rect">
            <a:avLst/>
          </a:prstGeom>
          <a:solidFill>
            <a:srgbClr val="E2E2E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61950">
              <a:spcBef>
                <a:spcPct val="20000"/>
              </a:spcBef>
              <a:defRPr/>
            </a:pPr>
            <a:r>
              <a:rPr lang="ru-RU" sz="2400" b="1" i="1" dirty="0">
                <a:solidFill>
                  <a:srgbClr val="FF662B"/>
                </a:solidFill>
                <a:latin typeface="Arial" charset="0"/>
                <a:cs typeface="Arial" charset="0"/>
              </a:rPr>
              <a:t>Метод последовательного построения алгоритма: </a:t>
            </a:r>
            <a:r>
              <a:rPr lang="ru-RU" sz="2400" dirty="0">
                <a:solidFill>
                  <a:srgbClr val="FF662B"/>
                </a:solidFill>
                <a:latin typeface="Arial" charset="0"/>
                <a:cs typeface="Arial" charset="0"/>
              </a:rPr>
              <a:t> </a:t>
            </a:r>
          </a:p>
          <a:p>
            <a:pPr marL="363538" indent="-1889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исходная задача разбивается на несколько частей, каждая из которых проще всей задачи, и решение каждой части формулируется в отдельной команде; </a:t>
            </a:r>
          </a:p>
          <a:p>
            <a:pPr marL="363538" indent="-1889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если получаются команды, выходящие за пределы возможностей исполнителя, то они представляются в виде совокупности ещё более простых предписаний;</a:t>
            </a:r>
          </a:p>
          <a:p>
            <a:pPr marL="363538" indent="-1889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процесс продолжается до тех пор, пока все предписания не будут понятны исполнителю.</a:t>
            </a:r>
          </a:p>
          <a:p>
            <a:pPr indent="361950">
              <a:spcBef>
                <a:spcPct val="20000"/>
              </a:spcBef>
              <a:defRPr/>
            </a:pPr>
            <a:r>
              <a:rPr lang="ru-RU" sz="2400" b="1" i="1" dirty="0">
                <a:solidFill>
                  <a:srgbClr val="FF662B"/>
                </a:solidFill>
                <a:latin typeface="Arial" charset="0"/>
                <a:cs typeface="Arial" charset="0"/>
              </a:rPr>
              <a:t>Вспомогательный алгоритм</a:t>
            </a:r>
            <a:r>
              <a:rPr lang="ru-RU" sz="2400" dirty="0">
                <a:solidFill>
                  <a:srgbClr val="FF662B"/>
                </a:solidFill>
                <a:latin typeface="Arial" charset="0"/>
                <a:cs typeface="Arial" charset="0"/>
              </a:rPr>
              <a:t> </a:t>
            </a: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- </a:t>
            </a:r>
            <a:r>
              <a:rPr lang="ru-RU" sz="2400" dirty="0" smtClean="0">
                <a:solidFill>
                  <a:srgbClr val="31314D"/>
                </a:solidFill>
                <a:latin typeface="Arial" charset="0"/>
                <a:cs typeface="Arial" charset="0"/>
              </a:rPr>
              <a:t>алгоритм, </a:t>
            </a: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целиком используемый в составе другого алгоритма.</a:t>
            </a:r>
          </a:p>
          <a:p>
            <a:pPr indent="361950">
              <a:spcBef>
                <a:spcPct val="20000"/>
              </a:spcBef>
              <a:defRPr/>
            </a:pP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Алгоритм, в котором прямо или косвенно содержится ссылка на него же как на вспомогательный алгоритм, называют </a:t>
            </a:r>
            <a:r>
              <a:rPr lang="ru-RU" sz="2400" b="1" i="1" dirty="0">
                <a:solidFill>
                  <a:srgbClr val="FF662B"/>
                </a:solidFill>
                <a:latin typeface="Arial" charset="0"/>
                <a:cs typeface="Arial" charset="0"/>
              </a:rPr>
              <a:t>рекурсивным</a:t>
            </a:r>
            <a:r>
              <a:rPr lang="ru-RU" sz="2400" dirty="0">
                <a:solidFill>
                  <a:srgbClr val="31314D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/>
          </p:cNvSpPr>
          <p:nvPr/>
        </p:nvSpPr>
        <p:spPr bwMode="auto">
          <a:xfrm>
            <a:off x="479376" y="332656"/>
            <a:ext cx="11233248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4400" b="1" dirty="0">
                <a:solidFill>
                  <a:srgbClr val="31314D"/>
                </a:solidFill>
              </a:rPr>
              <a:t>Ключевые слова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79376" y="1268413"/>
            <a:ext cx="11233247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ru-RU" altLang="ru-RU" sz="4000" b="1" dirty="0" smtClean="0">
                <a:solidFill>
                  <a:srgbClr val="FF662B"/>
                </a:solidFill>
              </a:rPr>
              <a:t>-</a:t>
            </a:r>
            <a:r>
              <a:rPr lang="ru-RU" altLang="ru-RU" sz="3200" dirty="0" smtClean="0"/>
              <a:t> </a:t>
            </a:r>
            <a:r>
              <a:rPr lang="ru-RU" altLang="ru-RU" sz="4000" b="1" dirty="0" smtClean="0"/>
              <a:t>последовательное </a:t>
            </a:r>
            <a:r>
              <a:rPr lang="ru-RU" altLang="ru-RU" sz="4000" b="1" dirty="0"/>
              <a:t>построение алгоритма</a:t>
            </a:r>
          </a:p>
          <a:p>
            <a:pPr algn="just" eaLnBrk="1" hangingPunct="1">
              <a:lnSpc>
                <a:spcPct val="130000"/>
              </a:lnSpc>
            </a:pPr>
            <a:r>
              <a:rPr lang="ru-RU" altLang="ru-RU" sz="4000" b="1" dirty="0" smtClean="0">
                <a:solidFill>
                  <a:srgbClr val="FF662B"/>
                </a:solidFill>
              </a:rPr>
              <a:t>-</a:t>
            </a:r>
            <a:r>
              <a:rPr lang="ru-RU" altLang="ru-RU" sz="4000" b="1" dirty="0" smtClean="0"/>
              <a:t> </a:t>
            </a:r>
            <a:r>
              <a:rPr lang="ru-RU" altLang="ru-RU" sz="4000" b="1" dirty="0"/>
              <a:t>вспомогательный алгоритм</a:t>
            </a:r>
          </a:p>
          <a:p>
            <a:pPr algn="just" eaLnBrk="1" hangingPunct="1">
              <a:lnSpc>
                <a:spcPct val="130000"/>
              </a:lnSpc>
            </a:pPr>
            <a:r>
              <a:rPr lang="ru-RU" altLang="ru-RU" sz="4000" b="1" dirty="0" smtClean="0">
                <a:solidFill>
                  <a:srgbClr val="FF662B"/>
                </a:solidFill>
              </a:rPr>
              <a:t>-</a:t>
            </a:r>
            <a:r>
              <a:rPr lang="ru-RU" altLang="ru-RU" sz="4000" b="1" dirty="0" smtClean="0"/>
              <a:t> </a:t>
            </a:r>
            <a:r>
              <a:rPr lang="ru-RU" altLang="ru-RU" sz="4000" b="1" dirty="0"/>
              <a:t>формальные параметры</a:t>
            </a:r>
          </a:p>
          <a:p>
            <a:pPr algn="just" eaLnBrk="1" hangingPunct="1">
              <a:lnSpc>
                <a:spcPct val="130000"/>
              </a:lnSpc>
            </a:pPr>
            <a:r>
              <a:rPr lang="ru-RU" altLang="ru-RU" sz="4000" b="1" dirty="0" smtClean="0">
                <a:solidFill>
                  <a:srgbClr val="FF662B"/>
                </a:solidFill>
              </a:rPr>
              <a:t>-</a:t>
            </a:r>
            <a:r>
              <a:rPr lang="ru-RU" altLang="ru-RU" sz="4000" b="1" dirty="0" smtClean="0"/>
              <a:t> </a:t>
            </a:r>
            <a:r>
              <a:rPr lang="ru-RU" altLang="ru-RU" sz="4000" b="1" dirty="0"/>
              <a:t>фактические параметры</a:t>
            </a:r>
          </a:p>
          <a:p>
            <a:pPr algn="just" eaLnBrk="1" hangingPunct="1">
              <a:lnSpc>
                <a:spcPct val="130000"/>
              </a:lnSpc>
            </a:pPr>
            <a:r>
              <a:rPr lang="ru-RU" altLang="ru-RU" sz="4000" b="1" dirty="0" smtClean="0">
                <a:solidFill>
                  <a:srgbClr val="FF662B"/>
                </a:solidFill>
              </a:rPr>
              <a:t>-</a:t>
            </a:r>
            <a:r>
              <a:rPr lang="ru-RU" altLang="ru-RU" sz="4000" b="1" dirty="0" smtClean="0"/>
              <a:t> </a:t>
            </a:r>
            <a:r>
              <a:rPr lang="ru-RU" altLang="ru-RU" sz="4000" b="1" dirty="0"/>
              <a:t>рекурсивный алгоритм</a:t>
            </a:r>
            <a:endParaRPr lang="ru-RU" altLang="ru-RU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/>
          </p:cNvSpPr>
          <p:nvPr/>
        </p:nvSpPr>
        <p:spPr bwMode="auto">
          <a:xfrm>
            <a:off x="551384" y="326232"/>
            <a:ext cx="1116124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4400" b="1" dirty="0">
                <a:solidFill>
                  <a:srgbClr val="31314D"/>
                </a:solidFill>
              </a:rPr>
              <a:t>Вопросы и задания</a:t>
            </a:r>
          </a:p>
        </p:txBody>
      </p:sp>
      <p:sp>
        <p:nvSpPr>
          <p:cNvPr id="38349" name="Text Box 461"/>
          <p:cNvSpPr txBox="1">
            <a:spLocks noChangeArrowheads="1"/>
          </p:cNvSpPr>
          <p:nvPr/>
        </p:nvSpPr>
        <p:spPr bwMode="auto">
          <a:xfrm>
            <a:off x="2063750" y="1557339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Почему при решении сложной задачи затруднительно</a:t>
            </a:r>
          </a:p>
          <a:p>
            <a:pPr eaLnBrk="1" hangingPunct="1"/>
            <a:r>
              <a:rPr lang="ru-RU" altLang="ru-RU" sz="2400"/>
              <a:t> сразу конкретизировать все необходимые действия?</a:t>
            </a:r>
          </a:p>
        </p:txBody>
      </p:sp>
      <p:sp>
        <p:nvSpPr>
          <p:cNvPr id="38350" name="Text Box 462"/>
          <p:cNvSpPr txBox="1">
            <a:spLocks noChangeArrowheads="1"/>
          </p:cNvSpPr>
          <p:nvPr/>
        </p:nvSpPr>
        <p:spPr bwMode="auto">
          <a:xfrm>
            <a:off x="2063750" y="1557339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В чём заключается метод последовательного уточнения при построении алгоритма?</a:t>
            </a:r>
          </a:p>
        </p:txBody>
      </p:sp>
      <p:sp>
        <p:nvSpPr>
          <p:cNvPr id="38351" name="Text Box 463"/>
          <p:cNvSpPr txBox="1">
            <a:spLocks noChangeArrowheads="1"/>
          </p:cNvSpPr>
          <p:nvPr/>
        </p:nvSpPr>
        <p:spPr bwMode="auto">
          <a:xfrm>
            <a:off x="1992313" y="1628775"/>
            <a:ext cx="828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Какая связь между методом последовательного  построения алгоритма и такими процессами, как написание сочинения или подготовка к многодневному  туристическому походу?</a:t>
            </a:r>
          </a:p>
        </p:txBody>
      </p:sp>
      <p:sp>
        <p:nvSpPr>
          <p:cNvPr id="38352" name="Text Box 464"/>
          <p:cNvSpPr txBox="1">
            <a:spLocks noChangeArrowheads="1"/>
          </p:cNvSpPr>
          <p:nvPr/>
        </p:nvSpPr>
        <p:spPr bwMode="auto">
          <a:xfrm>
            <a:off x="1992313" y="1557338"/>
            <a:ext cx="8280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Известен рост каждого из </a:t>
            </a: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/>
              <a:t> учеников 9А класса и </a:t>
            </a: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400"/>
              <a:t>  учеников 9Б класса. </a:t>
            </a:r>
          </a:p>
          <a:p>
            <a:pPr algn="just" eaLnBrk="1" hangingPunct="1"/>
            <a:r>
              <a:rPr lang="ru-RU" altLang="ru-RU" sz="2400"/>
              <a:t>Опишите укрупнёнными блоками алгоритм сравнения  среднего роста учеников этих классов.</a:t>
            </a:r>
          </a:p>
        </p:txBody>
      </p:sp>
      <p:sp>
        <p:nvSpPr>
          <p:cNvPr id="38353" name="Text Box 465"/>
          <p:cNvSpPr txBox="1">
            <a:spLocks noChangeArrowheads="1"/>
          </p:cNvSpPr>
          <p:nvPr/>
        </p:nvSpPr>
        <p:spPr bwMode="auto">
          <a:xfrm>
            <a:off x="1919288" y="981075"/>
            <a:ext cx="828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В ряду из десяти клеток правее Робота некоторые клетки закрашены. Последняя закрашенная клетка может примыкать к стене. </a:t>
            </a:r>
          </a:p>
          <a:p>
            <a:pPr algn="just" eaLnBrk="1" hangingPunct="1"/>
            <a:r>
              <a:rPr lang="ru-RU" altLang="ru-RU" sz="2400"/>
              <a:t>Составьте алгоритм, который закрашивает клетки выше и ниже каждой закрашенной клетки. </a:t>
            </a:r>
          </a:p>
          <a:p>
            <a:pPr algn="just" eaLnBrk="1" hangingPunct="1"/>
            <a:r>
              <a:rPr lang="ru-RU" altLang="ru-RU" sz="2400"/>
              <a:t>Проверьте работу алгоритма в следующих случаях:</a:t>
            </a:r>
          </a:p>
        </p:txBody>
      </p:sp>
      <p:graphicFrame>
        <p:nvGraphicFramePr>
          <p:cNvPr id="38492" name="Group 604"/>
          <p:cNvGraphicFramePr>
            <a:graphicFrameLocks noGrp="1"/>
          </p:cNvGraphicFramePr>
          <p:nvPr/>
        </p:nvGraphicFramePr>
        <p:xfrm>
          <a:off x="1992313" y="3860800"/>
          <a:ext cx="4056062" cy="1195389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marT="45742" marB="45742"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524" name="Group 636"/>
          <p:cNvGraphicFramePr>
            <a:graphicFrameLocks noGrp="1"/>
          </p:cNvGraphicFramePr>
          <p:nvPr/>
        </p:nvGraphicFramePr>
        <p:xfrm>
          <a:off x="6240463" y="3860800"/>
          <a:ext cx="4056062" cy="1195389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5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marT="45742" marB="45742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525" name="Text Box 637"/>
          <p:cNvSpPr txBox="1">
            <a:spLocks noChangeArrowheads="1"/>
          </p:cNvSpPr>
          <p:nvPr/>
        </p:nvSpPr>
        <p:spPr bwMode="auto">
          <a:xfrm>
            <a:off x="1992314" y="1989138"/>
            <a:ext cx="835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Для чего нужны вспомогательные алгоритмы?</a:t>
            </a:r>
          </a:p>
        </p:txBody>
      </p:sp>
      <p:sp>
        <p:nvSpPr>
          <p:cNvPr id="38526" name="Text Box 638"/>
          <p:cNvSpPr txBox="1">
            <a:spLocks noChangeArrowheads="1"/>
          </p:cNvSpPr>
          <p:nvPr/>
        </p:nvSpPr>
        <p:spPr bwMode="auto">
          <a:xfrm>
            <a:off x="1992314" y="2133601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Опишите процесс выполнения команды вызова  вспомогательного алгоритма в основном алгоритме.</a:t>
            </a:r>
          </a:p>
        </p:txBody>
      </p:sp>
      <p:sp>
        <p:nvSpPr>
          <p:cNvPr id="38527" name="Text Box 639"/>
          <p:cNvSpPr txBox="1">
            <a:spLocks noChangeArrowheads="1"/>
          </p:cNvSpPr>
          <p:nvPr/>
        </p:nvSpPr>
        <p:spPr bwMode="auto">
          <a:xfrm>
            <a:off x="1992314" y="2133600"/>
            <a:ext cx="8353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/>
              <a:t>Сталкивались ли вы с идеей формальных и фактических параметров при изучении математики и физики?</a:t>
            </a:r>
          </a:p>
          <a:p>
            <a:pPr algn="just" eaLnBrk="1" hangingPunct="1"/>
            <a:r>
              <a:rPr lang="ru-RU" altLang="ru-RU" sz="2400"/>
              <a:t> Приведите пример.</a:t>
            </a:r>
          </a:p>
        </p:txBody>
      </p:sp>
      <p:sp>
        <p:nvSpPr>
          <p:cNvPr id="38528" name="Text Box 640"/>
          <p:cNvSpPr txBox="1">
            <a:spLocks noChangeArrowheads="1"/>
          </p:cNvSpPr>
          <p:nvPr/>
        </p:nvSpPr>
        <p:spPr bwMode="auto">
          <a:xfrm>
            <a:off x="1992314" y="2060576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Какие алгоритмы называют рекурсивными?</a:t>
            </a:r>
          </a:p>
          <a:p>
            <a:pPr eaLnBrk="1" hangingPunct="1"/>
            <a:r>
              <a:rPr lang="ru-RU" altLang="ru-RU" sz="2400"/>
              <a:t> Приведите пример рекурсии из жизни.</a:t>
            </a:r>
          </a:p>
        </p:txBody>
      </p:sp>
      <p:sp>
        <p:nvSpPr>
          <p:cNvPr id="38529" name="Text Box 641"/>
          <p:cNvSpPr txBox="1">
            <a:spLocks noChangeArrowheads="1"/>
          </p:cNvSpPr>
          <p:nvPr/>
        </p:nvSpPr>
        <p:spPr bwMode="auto">
          <a:xfrm>
            <a:off x="1992314" y="981076"/>
            <a:ext cx="83534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/>
              <a:t>Составьте алгоритмы, под управлением которых Робот закрасит указанные клетки.</a:t>
            </a:r>
          </a:p>
        </p:txBody>
      </p:sp>
      <p:graphicFrame>
        <p:nvGraphicFramePr>
          <p:cNvPr id="38530" name="Group 642"/>
          <p:cNvGraphicFramePr>
            <a:graphicFrameLocks noGrp="1"/>
          </p:cNvGraphicFramePr>
          <p:nvPr/>
        </p:nvGraphicFramePr>
        <p:xfrm>
          <a:off x="2063751" y="2636838"/>
          <a:ext cx="8207375" cy="3168652"/>
        </p:xfrm>
        <a:graphic>
          <a:graphicData uri="http://schemas.openxmlformats.org/drawingml/2006/table">
            <a:tbl>
              <a:tblPr/>
              <a:tblGrid>
                <a:gridCol w="27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146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7305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873" name="Text Box 985"/>
          <p:cNvSpPr txBox="1">
            <a:spLocks noChangeArrowheads="1"/>
          </p:cNvSpPr>
          <p:nvPr/>
        </p:nvSpPr>
        <p:spPr bwMode="auto">
          <a:xfrm>
            <a:off x="2855913" y="5805489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i="1"/>
              <a:t>а</a:t>
            </a:r>
          </a:p>
        </p:txBody>
      </p:sp>
      <p:sp>
        <p:nvSpPr>
          <p:cNvPr id="38874" name="Text Box 986"/>
          <p:cNvSpPr txBox="1">
            <a:spLocks noChangeArrowheads="1"/>
          </p:cNvSpPr>
          <p:nvPr/>
        </p:nvSpPr>
        <p:spPr bwMode="auto">
          <a:xfrm>
            <a:off x="5880101" y="5732464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i="1"/>
              <a:t>б</a:t>
            </a:r>
          </a:p>
        </p:txBody>
      </p:sp>
      <p:sp>
        <p:nvSpPr>
          <p:cNvPr id="38875" name="Text Box 987"/>
          <p:cNvSpPr txBox="1">
            <a:spLocks noChangeArrowheads="1"/>
          </p:cNvSpPr>
          <p:nvPr/>
        </p:nvSpPr>
        <p:spPr bwMode="auto">
          <a:xfrm>
            <a:off x="9048751" y="5732464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i="1"/>
              <a:t>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53" grpId="0" build="allAtOnce"/>
      <p:bldP spid="38525" grpId="0"/>
      <p:bldP spid="38525" grpId="1"/>
      <p:bldP spid="38529" grpId="0"/>
      <p:bldP spid="38873" grpId="0"/>
      <p:bldP spid="38874" grpId="0"/>
      <p:bldP spid="388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/>
          </p:cNvSpPr>
          <p:nvPr/>
        </p:nvSpPr>
        <p:spPr bwMode="auto">
          <a:xfrm>
            <a:off x="478799" y="419106"/>
            <a:ext cx="11233248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ru-RU" altLang="ru-RU" sz="4400" b="1" dirty="0">
                <a:solidFill>
                  <a:srgbClr val="31314D"/>
                </a:solidFill>
              </a:rPr>
              <a:t>Опорный конспект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69905" y="1220792"/>
            <a:ext cx="11233248" cy="771525"/>
          </a:xfrm>
          <a:prstGeom prst="rect">
            <a:avLst/>
          </a:prstGeom>
          <a:solidFill>
            <a:srgbClr val="E2E2E2"/>
          </a:solidFill>
          <a:ln w="38100">
            <a:solidFill>
              <a:srgbClr val="FF662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47675" eaLnBrk="1" hangingPunct="1">
              <a:spcBef>
                <a:spcPct val="20000"/>
              </a:spcBef>
            </a:pPr>
            <a:r>
              <a:rPr lang="ru-RU" altLang="ru-RU" sz="2200" b="1" i="1" dirty="0">
                <a:solidFill>
                  <a:srgbClr val="FF662B"/>
                </a:solidFill>
              </a:rPr>
              <a:t>Метод последовательного построения алгоритма</a:t>
            </a:r>
            <a:r>
              <a:rPr lang="ru-RU" altLang="ru-RU" sz="2200" dirty="0">
                <a:solidFill>
                  <a:srgbClr val="FF662B"/>
                </a:solidFill>
              </a:rPr>
              <a:t> </a:t>
            </a:r>
            <a:r>
              <a:rPr lang="ru-RU" altLang="ru-RU" sz="2200" dirty="0"/>
              <a:t>- один из основных методов конструирования алгоритмов.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870623" y="2159004"/>
            <a:ext cx="2520950" cy="576263"/>
          </a:xfrm>
          <a:prstGeom prst="rect">
            <a:avLst/>
          </a:prstGeom>
          <a:solidFill>
            <a:srgbClr val="E2E2E2"/>
          </a:solidFill>
          <a:ln w="38100">
            <a:solidFill>
              <a:srgbClr val="31314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31314D"/>
                </a:solidFill>
              </a:rPr>
              <a:t>Упрощение команд</a:t>
            </a:r>
          </a:p>
          <a:p>
            <a:pPr eaLnBrk="1" hangingPunct="1"/>
            <a:r>
              <a:rPr lang="ru-RU" altLang="ru-RU" dirty="0">
                <a:solidFill>
                  <a:srgbClr val="31314D"/>
                </a:solidFill>
              </a:rPr>
              <a:t>постановки задачи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638599" y="3094041"/>
            <a:ext cx="6911975" cy="576262"/>
          </a:xfrm>
          <a:prstGeom prst="rect">
            <a:avLst/>
          </a:prstGeom>
          <a:solidFill>
            <a:srgbClr val="E2E2E2"/>
          </a:solidFill>
          <a:ln w="38100">
            <a:solidFill>
              <a:srgbClr val="31314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31314D"/>
                </a:solidFill>
              </a:rPr>
              <a:t>Задачу разбивают на более простые части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638599" y="4030666"/>
            <a:ext cx="6911975" cy="576262"/>
          </a:xfrm>
          <a:prstGeom prst="rect">
            <a:avLst/>
          </a:prstGeom>
          <a:solidFill>
            <a:srgbClr val="E2E2E2"/>
          </a:solidFill>
          <a:ln w="38100">
            <a:solidFill>
              <a:srgbClr val="31314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31314D"/>
                </a:solidFill>
              </a:rPr>
              <a:t>Решение каждой части задачи формулируют</a:t>
            </a:r>
          </a:p>
          <a:p>
            <a:pPr eaLnBrk="1" hangingPunct="1"/>
            <a:r>
              <a:rPr lang="ru-RU" altLang="ru-RU">
                <a:solidFill>
                  <a:srgbClr val="31314D"/>
                </a:solidFill>
              </a:rPr>
              <a:t>в отдельной команде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711624" y="4967291"/>
            <a:ext cx="6911975" cy="576262"/>
          </a:xfrm>
          <a:prstGeom prst="rect">
            <a:avLst/>
          </a:prstGeom>
          <a:solidFill>
            <a:srgbClr val="E2E2E2"/>
          </a:solidFill>
          <a:ln w="38100">
            <a:solidFill>
              <a:srgbClr val="31314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31314D"/>
                </a:solidFill>
              </a:rPr>
              <a:t>Предписания, выходящие за пределы возможностей</a:t>
            </a:r>
          </a:p>
          <a:p>
            <a:pPr eaLnBrk="1" hangingPunct="1"/>
            <a:r>
              <a:rPr lang="ru-RU" altLang="ru-RU">
                <a:solidFill>
                  <a:srgbClr val="31314D"/>
                </a:solidFill>
              </a:rPr>
              <a:t>исполнителя, представляют в виде более простых команд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6166023" y="2735267"/>
            <a:ext cx="0" cy="358775"/>
          </a:xfrm>
          <a:prstGeom prst="line">
            <a:avLst/>
          </a:prstGeom>
          <a:noFill/>
          <a:ln w="28575">
            <a:solidFill>
              <a:srgbClr val="FF66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166023" y="3670304"/>
            <a:ext cx="0" cy="358775"/>
          </a:xfrm>
          <a:prstGeom prst="line">
            <a:avLst/>
          </a:prstGeom>
          <a:noFill/>
          <a:ln w="28575">
            <a:solidFill>
              <a:srgbClr val="FF66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6167610" y="4606929"/>
            <a:ext cx="0" cy="358775"/>
          </a:xfrm>
          <a:prstGeom prst="line">
            <a:avLst/>
          </a:prstGeom>
          <a:noFill/>
          <a:ln w="28575">
            <a:solidFill>
              <a:srgbClr val="FF66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78799" y="5711827"/>
            <a:ext cx="11233248" cy="771525"/>
          </a:xfrm>
          <a:prstGeom prst="rect">
            <a:avLst/>
          </a:prstGeom>
          <a:solidFill>
            <a:srgbClr val="E2E2E2"/>
          </a:solidFill>
          <a:ln w="38100">
            <a:solidFill>
              <a:srgbClr val="FF662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200" b="1" i="1" dirty="0">
                <a:solidFill>
                  <a:srgbClr val="FF662B"/>
                </a:solidFill>
              </a:rPr>
              <a:t>Вспомогательный алгоритм</a:t>
            </a:r>
            <a:r>
              <a:rPr lang="ru-RU" altLang="ru-RU" sz="2200" b="1" i="1" dirty="0"/>
              <a:t> </a:t>
            </a:r>
            <a:r>
              <a:rPr lang="ru-RU" altLang="ru-RU" sz="2200" dirty="0"/>
              <a:t>- алгоритм, целиком используемый в составе другого алгоритма.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animBg="1"/>
      <p:bldP spid="23565" grpId="0" animBg="1"/>
      <p:bldP spid="23566" grpId="0" animBg="1"/>
      <p:bldP spid="23567" grpId="0" animBg="1"/>
      <p:bldP spid="23568" grpId="0" animBg="1"/>
      <p:bldP spid="235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/>
          </p:cNvSpPr>
          <p:nvPr/>
        </p:nvSpPr>
        <p:spPr bwMode="auto">
          <a:xfrm>
            <a:off x="550863" y="404813"/>
            <a:ext cx="1116171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31314D"/>
                </a:solidFill>
                <a:latin typeface="Arial" panose="020B0604020202020204" pitchFamily="34" charset="0"/>
              </a:rPr>
              <a:t>Домашнее задание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50863" y="1628775"/>
            <a:ext cx="111617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ru-RU" altLang="ru-RU" sz="2800" b="1" dirty="0">
                <a:latin typeface="Arial" panose="020B0604020202020204" pitchFamily="34" charset="0"/>
              </a:rPr>
              <a:t>§3.5, вопрос № 1-10 к параграфу; 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altLang="ru-RU" sz="2800" b="1" dirty="0">
                <a:latin typeface="Arial" panose="020B0604020202020204" pitchFamily="34" charset="0"/>
              </a:rPr>
              <a:t>РТ: № 160-164.</a:t>
            </a:r>
          </a:p>
        </p:txBody>
      </p:sp>
    </p:spTree>
    <p:extLst>
      <p:ext uri="{BB962C8B-B14F-4D97-AF65-F5344CB8AC3E}">
        <p14:creationId xmlns:p14="http://schemas.microsoft.com/office/powerpoint/2010/main" val="92352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/>
          </p:cNvSpPr>
          <p:nvPr/>
        </p:nvSpPr>
        <p:spPr bwMode="auto">
          <a:xfrm>
            <a:off x="479376" y="439593"/>
            <a:ext cx="1123324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Последовательное построение алгоритма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16276" y="1773238"/>
            <a:ext cx="2022475" cy="3529012"/>
            <a:chOff x="567" y="1797"/>
            <a:chExt cx="1274" cy="2223"/>
          </a:xfrm>
        </p:grpSpPr>
        <p:sp>
          <p:nvSpPr>
            <p:cNvPr id="5126" name="Line 10"/>
            <p:cNvSpPr>
              <a:spLocks noChangeShapeType="1"/>
            </p:cNvSpPr>
            <p:nvPr/>
          </p:nvSpPr>
          <p:spPr bwMode="auto">
            <a:xfrm rot="10800000" flipH="1">
              <a:off x="1156" y="2069"/>
              <a:ext cx="46" cy="16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748" y="1797"/>
              <a:ext cx="907" cy="272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Начало </a:t>
              </a:r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567" y="2251"/>
              <a:ext cx="1274" cy="408"/>
            </a:xfrm>
            <a:prstGeom prst="flowChartInputOutput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Исходные </a:t>
              </a:r>
            </a:p>
            <a:p>
              <a:pPr eaLnBrk="1" hangingPunct="1"/>
              <a:r>
                <a:rPr lang="ru-RU" altLang="ru-RU"/>
                <a:t>данные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657" y="2795"/>
              <a:ext cx="1044" cy="40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Постановка</a:t>
              </a:r>
            </a:p>
            <a:p>
              <a:pPr eaLnBrk="1" hangingPunct="1"/>
              <a:r>
                <a:rPr lang="ru-RU" altLang="ru-RU"/>
                <a:t>задачи</a:t>
              </a:r>
            </a:p>
          </p:txBody>
        </p:sp>
        <p:sp>
          <p:nvSpPr>
            <p:cNvPr id="5130" name="AutoShape 11"/>
            <p:cNvSpPr>
              <a:spLocks noChangeArrowheads="1"/>
            </p:cNvSpPr>
            <p:nvPr/>
          </p:nvSpPr>
          <p:spPr bwMode="auto">
            <a:xfrm>
              <a:off x="612" y="3339"/>
              <a:ext cx="1134" cy="272"/>
            </a:xfrm>
            <a:prstGeom prst="flowChartInputOutput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Результат</a:t>
              </a:r>
            </a:p>
          </p:txBody>
        </p:sp>
        <p:sp>
          <p:nvSpPr>
            <p:cNvPr id="5131" name="AutoShape 13"/>
            <p:cNvSpPr>
              <a:spLocks noChangeArrowheads="1"/>
            </p:cNvSpPr>
            <p:nvPr/>
          </p:nvSpPr>
          <p:spPr bwMode="auto">
            <a:xfrm>
              <a:off x="703" y="3748"/>
              <a:ext cx="907" cy="272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rgbClr val="018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Конец</a:t>
              </a:r>
            </a:p>
          </p:txBody>
        </p:sp>
      </p:grpSp>
      <p:pic>
        <p:nvPicPr>
          <p:cNvPr id="5124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1" y="2857501"/>
            <a:ext cx="3357563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Скругленная прямоугольная выноска 19"/>
          <p:cNvSpPr/>
          <p:nvPr/>
        </p:nvSpPr>
        <p:spPr>
          <a:xfrm>
            <a:off x="6810375" y="2071689"/>
            <a:ext cx="3214688" cy="1000125"/>
          </a:xfrm>
          <a:prstGeom prst="wedgeRoundRectCallout">
            <a:avLst>
              <a:gd name="adj1" fmla="val -4579"/>
              <a:gd name="adj2" fmla="val 847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/>
              <a:t>Я совершенный исполнитель: всё знаю и всё умею!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/>
          </p:cNvSpPr>
          <p:nvPr/>
        </p:nvSpPr>
        <p:spPr bwMode="auto">
          <a:xfrm>
            <a:off x="479376" y="443385"/>
            <a:ext cx="11233248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Последовательное построение алгоритма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6744072" y="1484784"/>
            <a:ext cx="2994025" cy="722312"/>
          </a:xfrm>
          <a:prstGeom prst="rect">
            <a:avLst/>
          </a:prstGeom>
          <a:solidFill>
            <a:srgbClr val="E2E2E2"/>
          </a:solidFill>
          <a:ln w="38100">
            <a:solidFill>
              <a:srgbClr val="FF662B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Упрощение команд</a:t>
            </a:r>
          </a:p>
          <a:p>
            <a:pPr eaLnBrk="1" hangingPunct="1"/>
            <a:r>
              <a:rPr lang="ru-RU" altLang="ru-RU" sz="2200" dirty="0"/>
              <a:t>постановки задачи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161333" y="2780184"/>
            <a:ext cx="6191250" cy="576262"/>
          </a:xfrm>
          <a:prstGeom prst="rect">
            <a:avLst/>
          </a:prstGeom>
          <a:solidFill>
            <a:srgbClr val="E2E2E2"/>
          </a:solidFill>
          <a:ln w="38100">
            <a:solidFill>
              <a:srgbClr val="FF662B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/>
              <a:t>Задача разбивается на более простые части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161333" y="4004146"/>
            <a:ext cx="6191250" cy="865188"/>
          </a:xfrm>
          <a:prstGeom prst="rect">
            <a:avLst/>
          </a:prstGeom>
          <a:solidFill>
            <a:srgbClr val="E2E2E2"/>
          </a:solidFill>
          <a:ln w="38100">
            <a:solidFill>
              <a:srgbClr val="FF662B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/>
              <a:t>Решение каждой части задачи формулируется</a:t>
            </a:r>
          </a:p>
          <a:p>
            <a:pPr eaLnBrk="1" hangingPunct="1"/>
            <a:r>
              <a:rPr lang="ru-RU" altLang="ru-RU" sz="2200"/>
              <a:t>в отдельной команде (предписании)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086721" y="5372571"/>
            <a:ext cx="6265862" cy="1079500"/>
          </a:xfrm>
          <a:prstGeom prst="rect">
            <a:avLst/>
          </a:prstGeom>
          <a:solidFill>
            <a:srgbClr val="E2E2E2"/>
          </a:solidFill>
          <a:ln w="38100">
            <a:solidFill>
              <a:srgbClr val="FF662B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/>
              <a:t>Предписания, выходящие за пределы</a:t>
            </a:r>
          </a:p>
          <a:p>
            <a:pPr eaLnBrk="1" hangingPunct="1"/>
            <a:r>
              <a:rPr lang="ru-RU" altLang="ru-RU" sz="2200"/>
              <a:t>возможностей исполнителя, представляют </a:t>
            </a:r>
          </a:p>
          <a:p>
            <a:pPr eaLnBrk="1" hangingPunct="1"/>
            <a:r>
              <a:rPr lang="ru-RU" altLang="ru-RU" sz="2200"/>
              <a:t>в виде более простых команд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8255372" y="2207096"/>
            <a:ext cx="1587" cy="573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8255371" y="3356446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8255371" y="4869335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154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1271464" y="2535749"/>
            <a:ext cx="19288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кругленная прямоугольная выноска 18"/>
          <p:cNvSpPr/>
          <p:nvPr/>
        </p:nvSpPr>
        <p:spPr>
          <a:xfrm>
            <a:off x="842838" y="1678500"/>
            <a:ext cx="3214688" cy="1000125"/>
          </a:xfrm>
          <a:prstGeom prst="wedgeRoundRectCallout">
            <a:avLst>
              <a:gd name="adj1" fmla="val -4579"/>
              <a:gd name="adj2" fmla="val 847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/>
              <a:t>Не могу решить поставленную задачу!?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 autoUpdateAnimBg="0"/>
      <p:bldP spid="13328" grpId="0" animBg="1" autoUpdateAnimBg="0"/>
      <p:bldP spid="13329" grpId="0" animBg="1" autoUpdateAnimBg="0"/>
      <p:bldP spid="13330" grpId="0" animBg="1" autoUpdateAnimBg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/>
          </p:cNvSpPr>
          <p:nvPr/>
        </p:nvSpPr>
        <p:spPr bwMode="auto">
          <a:xfrm>
            <a:off x="479376" y="681650"/>
            <a:ext cx="1123324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Разработка алгоритма методом последовательного уточнения для исполнителя Робот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79376" y="2112600"/>
            <a:ext cx="1123324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Робот находится в некоторой клетке горизонтального коридора. Ни одна из клеток коридора не закрашена.</a:t>
            </a:r>
          </a:p>
        </p:txBody>
      </p:sp>
      <p:graphicFrame>
        <p:nvGraphicFramePr>
          <p:cNvPr id="727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968453"/>
              </p:ext>
            </p:extLst>
          </p:nvPr>
        </p:nvGraphicFramePr>
        <p:xfrm>
          <a:off x="3503712" y="2847992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276" name="Group 108"/>
          <p:cNvGraphicFramePr>
            <a:graphicFrameLocks noGrp="1"/>
          </p:cNvGraphicFramePr>
          <p:nvPr/>
        </p:nvGraphicFramePr>
        <p:xfrm>
          <a:off x="3359150" y="5013325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629" name="Text Box 149"/>
          <p:cNvSpPr txBox="1">
            <a:spLocks noChangeArrowheads="1"/>
          </p:cNvSpPr>
          <p:nvPr/>
        </p:nvSpPr>
        <p:spPr bwMode="auto">
          <a:xfrm>
            <a:off x="479376" y="4354115"/>
            <a:ext cx="1123324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Робот должен закрасить все клетки этого коридора и вернуться в исходное положение.</a:t>
            </a:r>
          </a:p>
        </p:txBody>
      </p:sp>
      <p:pic>
        <p:nvPicPr>
          <p:cNvPr id="7273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6167537" y="2632092"/>
            <a:ext cx="7858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4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6024563" y="4797425"/>
            <a:ext cx="7858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/>
          </p:cNvSpPr>
          <p:nvPr/>
        </p:nvSpPr>
        <p:spPr bwMode="auto">
          <a:xfrm>
            <a:off x="479376" y="298833"/>
            <a:ext cx="1123324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ru-RU" altLang="ru-RU" sz="4400" b="1" dirty="0">
                <a:solidFill>
                  <a:srgbClr val="31314D"/>
                </a:solidFill>
              </a:rPr>
              <a:t>Укрупнённый план действий Робота 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359696" y="2052638"/>
            <a:ext cx="6623050" cy="506413"/>
          </a:xfrm>
          <a:prstGeom prst="rect">
            <a:avLst/>
          </a:prstGeom>
          <a:solidFill>
            <a:srgbClr val="D1E8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1. Закраска всех клеток коридора левее исходной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359696" y="2844800"/>
            <a:ext cx="6623050" cy="506412"/>
          </a:xfrm>
          <a:prstGeom prst="rect">
            <a:avLst/>
          </a:prstGeom>
          <a:solidFill>
            <a:srgbClr val="D1E8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2. Возвращение в исходное положение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356521" y="3567113"/>
            <a:ext cx="6623050" cy="506413"/>
          </a:xfrm>
          <a:prstGeom prst="rect">
            <a:avLst/>
          </a:prstGeom>
          <a:solidFill>
            <a:srgbClr val="D1E8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3. Закраска всех клеток коридора правее исходной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669635" y="1766887"/>
            <a:ext cx="158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6669634" y="2559050"/>
            <a:ext cx="0" cy="285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669634" y="3351213"/>
            <a:ext cx="0" cy="214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359696" y="4284663"/>
            <a:ext cx="6623050" cy="506413"/>
          </a:xfrm>
          <a:prstGeom prst="rect">
            <a:avLst/>
          </a:prstGeom>
          <a:solidFill>
            <a:srgbClr val="D1E8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4. Возвращение в исходное положение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359696" y="5005388"/>
            <a:ext cx="6623050" cy="506413"/>
          </a:xfrm>
          <a:prstGeom prst="rect">
            <a:avLst/>
          </a:prstGeom>
          <a:solidFill>
            <a:srgbClr val="D1E8FF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5. Закраска исходной клетки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669634" y="4070350"/>
            <a:ext cx="0" cy="214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6669634" y="4791075"/>
            <a:ext cx="0" cy="214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5877471" y="1406525"/>
            <a:ext cx="1512888" cy="431800"/>
          </a:xfrm>
          <a:prstGeom prst="flowChartTerminator">
            <a:avLst/>
          </a:prstGeom>
          <a:solidFill>
            <a:srgbClr val="D1E8FF"/>
          </a:solidFill>
          <a:ln w="38100">
            <a:solidFill>
              <a:srgbClr val="018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Начало </a:t>
            </a: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5877471" y="5727700"/>
            <a:ext cx="1512888" cy="431800"/>
          </a:xfrm>
          <a:prstGeom prst="flowChartTerminator">
            <a:avLst/>
          </a:prstGeom>
          <a:solidFill>
            <a:srgbClr val="D1E8FF"/>
          </a:solidFill>
          <a:ln w="38100">
            <a:solidFill>
              <a:srgbClr val="018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/>
              <a:t>Конец </a:t>
            </a: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6669634" y="5511800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08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1271464" y="1130301"/>
            <a:ext cx="965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1" grpId="0" animBg="1"/>
      <p:bldP spid="19475" grpId="0" animBg="1"/>
      <p:bldP spid="19476" grpId="0" animBg="1"/>
      <p:bldP spid="19479" grpId="0" animBg="1"/>
      <p:bldP spid="194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25" name="Group 57"/>
          <p:cNvGraphicFramePr>
            <a:graphicFrameLocks noGrp="1"/>
          </p:cNvGraphicFramePr>
          <p:nvPr/>
        </p:nvGraphicFramePr>
        <p:xfrm>
          <a:off x="3863975" y="4508500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480169" y="1143001"/>
            <a:ext cx="1123324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1. Закраска всех клеток коридора, находящихся  левее Робота:</a:t>
            </a:r>
          </a:p>
        </p:txBody>
      </p:sp>
      <p:sp>
        <p:nvSpPr>
          <p:cNvPr id="9269" name="Text Box 58"/>
          <p:cNvSpPr txBox="1">
            <a:spLocks noChangeArrowheads="1"/>
          </p:cNvSpPr>
          <p:nvPr/>
        </p:nvSpPr>
        <p:spPr bwMode="auto">
          <a:xfrm>
            <a:off x="480170" y="298947"/>
            <a:ext cx="11233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1314D"/>
                </a:solidFill>
              </a:rPr>
              <a:t>Детализация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плана действий Робота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1992310" y="1772816"/>
            <a:ext cx="8208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24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влево</a:t>
            </a:r>
          </a:p>
          <a:p>
            <a:pPr algn="l" eaLnBrk="1" hangingPunct="1"/>
            <a:r>
              <a:rPr lang="ru-RU" altLang="ru-RU" sz="2400" b="1" dirty="0" err="1"/>
              <a:t>нц</a:t>
            </a:r>
            <a:r>
              <a:rPr lang="ru-RU" altLang="ru-RU" sz="2400" b="1" dirty="0"/>
              <a:t> пока</a:t>
            </a:r>
            <a:r>
              <a:rPr lang="ru-RU" altLang="ru-RU" sz="2400" dirty="0"/>
              <a:t> сверху стена </a:t>
            </a:r>
            <a:r>
              <a:rPr lang="ru-RU" altLang="ru-RU" sz="2400" b="1" dirty="0"/>
              <a:t>и</a:t>
            </a:r>
            <a:r>
              <a:rPr lang="ru-RU" altLang="ru-RU" sz="2400" dirty="0"/>
              <a:t> снизу стена</a:t>
            </a:r>
          </a:p>
          <a:p>
            <a:pPr algn="l" eaLnBrk="1" hangingPunct="1"/>
            <a:r>
              <a:rPr lang="ru-RU" altLang="ru-RU" sz="2400" dirty="0"/>
              <a:t>   закрасить; влево</a:t>
            </a:r>
          </a:p>
          <a:p>
            <a:pPr algn="l" eaLnBrk="1" hangingPunct="1"/>
            <a:r>
              <a:rPr lang="ru-RU" altLang="ru-RU" sz="2400" b="1" dirty="0" err="1"/>
              <a:t>кц</a:t>
            </a:r>
            <a:endParaRPr lang="ru-RU" altLang="ru-RU" sz="2400" b="1" dirty="0"/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2543969" y="3616325"/>
            <a:ext cx="82089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dirty="0"/>
              <a:t>Положение Робота после выполнения этого алгоритма:</a:t>
            </a:r>
          </a:p>
        </p:txBody>
      </p:sp>
      <p:graphicFrame>
        <p:nvGraphicFramePr>
          <p:cNvPr id="32885" name="Group 117"/>
          <p:cNvGraphicFramePr>
            <a:graphicFrameLocks noGrp="1"/>
          </p:cNvGraphicFramePr>
          <p:nvPr/>
        </p:nvGraphicFramePr>
        <p:xfrm>
          <a:off x="3863975" y="4508500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2833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6383338" y="4005263"/>
            <a:ext cx="965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6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6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6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-0.22851 0.000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2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7" name="Group 57"/>
          <p:cNvGraphicFramePr>
            <a:graphicFrameLocks noGrp="1"/>
          </p:cNvGraphicFramePr>
          <p:nvPr/>
        </p:nvGraphicFramePr>
        <p:xfrm>
          <a:off x="3167063" y="4714875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020" name="Text Box 108"/>
          <p:cNvSpPr txBox="1">
            <a:spLocks noChangeArrowheads="1"/>
          </p:cNvSpPr>
          <p:nvPr/>
        </p:nvSpPr>
        <p:spPr bwMode="auto">
          <a:xfrm>
            <a:off x="480170" y="1221441"/>
            <a:ext cx="11233246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2. Возвращение Робота в коридор в исходную точку: </a:t>
            </a:r>
          </a:p>
        </p:txBody>
      </p:sp>
      <p:sp>
        <p:nvSpPr>
          <p:cNvPr id="39022" name="Text Box 110"/>
          <p:cNvSpPr txBox="1">
            <a:spLocks noChangeArrowheads="1"/>
          </p:cNvSpPr>
          <p:nvPr/>
        </p:nvSpPr>
        <p:spPr bwMode="auto">
          <a:xfrm>
            <a:off x="2279576" y="1887102"/>
            <a:ext cx="8208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24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вправо</a:t>
            </a:r>
          </a:p>
          <a:p>
            <a:pPr algn="l" eaLnBrk="1" hangingPunct="1"/>
            <a:r>
              <a:rPr lang="ru-RU" altLang="ru-RU" sz="2400" b="1" dirty="0" err="1"/>
              <a:t>нц</a:t>
            </a:r>
            <a:r>
              <a:rPr lang="ru-RU" altLang="ru-RU" sz="2400" b="1" dirty="0"/>
              <a:t> пока</a:t>
            </a:r>
            <a:r>
              <a:rPr lang="ru-RU" altLang="ru-RU" sz="2400" dirty="0"/>
              <a:t> клетка закрашена</a:t>
            </a:r>
          </a:p>
          <a:p>
            <a:pPr algn="l" eaLnBrk="1" hangingPunct="1"/>
            <a:r>
              <a:rPr lang="ru-RU" altLang="ru-RU" sz="2400" dirty="0"/>
              <a:t>   вправо</a:t>
            </a:r>
          </a:p>
          <a:p>
            <a:pPr algn="l" eaLnBrk="1" hangingPunct="1"/>
            <a:r>
              <a:rPr lang="ru-RU" altLang="ru-RU" sz="2400" b="1" dirty="0" err="1"/>
              <a:t>кц</a:t>
            </a:r>
            <a:endParaRPr lang="ru-RU" altLang="ru-RU" sz="2400" b="1" dirty="0"/>
          </a:p>
        </p:txBody>
      </p:sp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2063751" y="3716338"/>
            <a:ext cx="82089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dirty="0"/>
              <a:t>Положение Робота после выполнения этого алгоритма:</a:t>
            </a:r>
          </a:p>
        </p:txBody>
      </p:sp>
      <p:pic>
        <p:nvPicPr>
          <p:cNvPr id="10296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2711451" y="4221163"/>
            <a:ext cx="9636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8"/>
          <p:cNvSpPr txBox="1">
            <a:spLocks noChangeArrowheads="1"/>
          </p:cNvSpPr>
          <p:nvPr/>
        </p:nvSpPr>
        <p:spPr bwMode="auto">
          <a:xfrm>
            <a:off x="480170" y="298947"/>
            <a:ext cx="11233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1314D"/>
                </a:solidFill>
              </a:rPr>
              <a:t>Детализация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плана действий Робота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9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90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90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90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07407E-6 L 0.25 0.0009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21" name="Group 57"/>
          <p:cNvGraphicFramePr>
            <a:graphicFrameLocks noGrp="1"/>
          </p:cNvGraphicFramePr>
          <p:nvPr/>
        </p:nvGraphicFramePr>
        <p:xfrm>
          <a:off x="3359150" y="4581525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480171" y="1206956"/>
            <a:ext cx="1123324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dirty="0"/>
              <a:t>3. Закраска всех клеток коридора, находящихся правее Робота:</a:t>
            </a:r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2095501" y="1857375"/>
            <a:ext cx="8208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24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/>
              <a:t>вправо</a:t>
            </a:r>
          </a:p>
          <a:p>
            <a:pPr algn="l" eaLnBrk="1" hangingPunct="1"/>
            <a:r>
              <a:rPr lang="ru-RU" altLang="ru-RU" sz="2400" b="1" dirty="0" err="1"/>
              <a:t>нц</a:t>
            </a:r>
            <a:r>
              <a:rPr lang="ru-RU" altLang="ru-RU" sz="2400" b="1" dirty="0"/>
              <a:t> пока</a:t>
            </a:r>
            <a:r>
              <a:rPr lang="ru-RU" altLang="ru-RU" sz="2400" dirty="0"/>
              <a:t> сверху стена </a:t>
            </a:r>
            <a:r>
              <a:rPr lang="ru-RU" altLang="ru-RU" sz="2400" b="1" dirty="0"/>
              <a:t>и</a:t>
            </a:r>
            <a:r>
              <a:rPr lang="ru-RU" altLang="ru-RU" sz="2400" dirty="0"/>
              <a:t> снизу стена</a:t>
            </a:r>
          </a:p>
          <a:p>
            <a:pPr algn="l" eaLnBrk="1" hangingPunct="1"/>
            <a:r>
              <a:rPr lang="ru-RU" altLang="ru-RU" sz="2400" dirty="0"/>
              <a:t>   закрасить; вправо</a:t>
            </a:r>
          </a:p>
          <a:p>
            <a:pPr algn="l" eaLnBrk="1" hangingPunct="1"/>
            <a:r>
              <a:rPr lang="ru-RU" altLang="ru-RU" sz="2400" b="1" dirty="0" err="1"/>
              <a:t>кц</a:t>
            </a:r>
            <a:endParaRPr lang="ru-RU" altLang="ru-RU" sz="2400" b="1" dirty="0"/>
          </a:p>
        </p:txBody>
      </p:sp>
      <p:sp>
        <p:nvSpPr>
          <p:cNvPr id="56" name="Text Box 60"/>
          <p:cNvSpPr txBox="1">
            <a:spLocks noChangeArrowheads="1"/>
          </p:cNvSpPr>
          <p:nvPr/>
        </p:nvSpPr>
        <p:spPr bwMode="auto">
          <a:xfrm>
            <a:off x="2063751" y="3716338"/>
            <a:ext cx="82089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dirty="0"/>
              <a:t>Положение Робота после выполнения этого алгоритма:</a:t>
            </a:r>
          </a:p>
        </p:txBody>
      </p:sp>
      <p:graphicFrame>
        <p:nvGraphicFramePr>
          <p:cNvPr id="11375" name="Group 111"/>
          <p:cNvGraphicFramePr>
            <a:graphicFrameLocks noGrp="1"/>
          </p:cNvGraphicFramePr>
          <p:nvPr/>
        </p:nvGraphicFramePr>
        <p:xfrm>
          <a:off x="3359150" y="4581525"/>
          <a:ext cx="5568950" cy="1371600"/>
        </p:xfrm>
        <a:graphic>
          <a:graphicData uri="http://schemas.openxmlformats.org/drawingml/2006/table">
            <a:tbl>
              <a:tblPr/>
              <a:tblGrid>
                <a:gridCol w="55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259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320" name="Picture 27" descr="Антирадиационный робот посетил Францию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00"/>
          <a:stretch>
            <a:fillRect/>
          </a:stretch>
        </p:blipFill>
        <p:spPr bwMode="auto">
          <a:xfrm>
            <a:off x="5951538" y="4076700"/>
            <a:ext cx="9652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8"/>
          <p:cNvSpPr txBox="1">
            <a:spLocks noChangeArrowheads="1"/>
          </p:cNvSpPr>
          <p:nvPr/>
        </p:nvSpPr>
        <p:spPr bwMode="auto">
          <a:xfrm>
            <a:off x="480170" y="298947"/>
            <a:ext cx="1123324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400" b="1" dirty="0">
                <a:solidFill>
                  <a:srgbClr val="31314D"/>
                </a:solidFill>
              </a:rPr>
              <a:t>Детализация</a:t>
            </a:r>
            <a:r>
              <a:rPr lang="ru-RU" altLang="ru-RU" sz="4400" dirty="0">
                <a:solidFill>
                  <a:srgbClr val="31314D"/>
                </a:solidFill>
              </a:rPr>
              <a:t> </a:t>
            </a:r>
            <a:r>
              <a:rPr lang="ru-RU" altLang="ru-RU" sz="4400" b="1" dirty="0">
                <a:solidFill>
                  <a:srgbClr val="31314D"/>
                </a:solidFill>
              </a:rPr>
              <a:t>плана действий Робота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8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0.1849 0.0009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Другая 1">
      <a:dk1>
        <a:srgbClr val="31314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7BB8"/>
      </a:hlink>
      <a:folHlink>
        <a:srgbClr val="FF662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A642A4EE-3C1C-452A-942D-C5BEE3DEA465}" vid="{BB49D449-0151-40D8-96AA-643103CFEDE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1864</TotalTime>
  <Words>967</Words>
  <Application>Microsoft Office PowerPoint</Application>
  <PresentationFormat>Широкоэкранный</PresentationFormat>
  <Paragraphs>199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Unicode MS</vt:lpstr>
      <vt:lpstr>Calibri</vt:lpstr>
      <vt:lpstr>Times New Roman</vt:lpstr>
      <vt:lpstr>Тема2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Детловская СОШ № 12</cp:lastModifiedBy>
  <cp:revision>2</cp:revision>
  <dcterms:created xsi:type="dcterms:W3CDTF">2011-09-19T18:11:49Z</dcterms:created>
  <dcterms:modified xsi:type="dcterms:W3CDTF">2023-10-20T11:09:11Z</dcterms:modified>
</cp:coreProperties>
</file>